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10" autoAdjust="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4400" b="0" strike="noStrike" spc="-1">
                <a:latin typeface="Arial"/>
              </a:rPr>
              <a:t>Fai clic per spostare la diapositiva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130" name="PlaceHolder 4"/>
          <p:cNvSpPr>
            <a:spLocks noGrp="1"/>
          </p:cNvSpPr>
          <p:nvPr>
            <p:ph type="dt" idx="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it-IT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131" name="PlaceHolder 5"/>
          <p:cNvSpPr>
            <a:spLocks noGrp="1"/>
          </p:cNvSpPr>
          <p:nvPr>
            <p:ph type="ftr" idx="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it-IT" sz="1400" b="0" strike="noStrike" spc="-1">
                <a:latin typeface="Times New Roman"/>
              </a:defRPr>
            </a:lvl1pPr>
          </a:lstStyle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132" name="PlaceHolder 6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it-IT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30136684-9DD5-4887-837E-719B9C886249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  <a:ln w="0">
            <a:noFill/>
          </a:ln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comprehensive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review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showed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analyzed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various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studies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present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literature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Escitalopram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sertraline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venlafaxine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were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most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commonly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studied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medications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however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two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larger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studies, Hamad et al. 2012</a:t>
            </a:r>
            <a:r>
              <a:rPr lang="it-IT" sz="1200" b="0" strike="noStrike" spc="-1" dirty="0">
                <a:solidFill>
                  <a:srgbClr val="2197D2"/>
                </a:solidFill>
                <a:latin typeface="Arial"/>
                <a:ea typeface="Arial"/>
              </a:rPr>
              <a:t>16 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and Pasi et al.,</a:t>
            </a:r>
            <a:r>
              <a:rPr lang="it-IT" sz="1200" b="0" strike="noStrike" spc="-1" dirty="0">
                <a:solidFill>
                  <a:srgbClr val="2197D2"/>
                </a:solidFill>
                <a:latin typeface="Arial"/>
                <a:ea typeface="Arial"/>
              </a:rPr>
              <a:t>22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pooled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results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for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all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tested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medications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limiting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the impact 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their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findings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7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Paroxetine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problematic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virtue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unfavorable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profile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both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baseline and under in vitro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conditions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;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given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comparatively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short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half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-life,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patients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would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likely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higher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risk for large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diurnal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variations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serum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discontinuation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syndrome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Curiously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the one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patient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taking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paroxetine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Wallerstedt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et al.20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markedly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increased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serum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following surgery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medications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examined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venlafaxine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the best in vivo data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along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with good in vitro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measurements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the post-RYGB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environment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favorable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baseline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/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absorption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profile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results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are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consistent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regardless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formulation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Citalopram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favorable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pharmacological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properties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good in vitro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data; the work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Wallerstedt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et al.</a:t>
            </a:r>
            <a:r>
              <a:rPr lang="it-IT" sz="1200" b="0" strike="noStrike" spc="-1" dirty="0">
                <a:solidFill>
                  <a:srgbClr val="2197D2"/>
                </a:solidFill>
                <a:latin typeface="Arial"/>
                <a:ea typeface="Arial"/>
              </a:rPr>
              <a:t>20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suggests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serum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modestly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lower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following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bariatric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surgery,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but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should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interpreted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with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caution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given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these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results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were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pooled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with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those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escitalopram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for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escitalopram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Marzinkeet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al.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showed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serum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decreased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significantly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months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following surgery,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while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Schoretsanitis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et al.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suggested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these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changes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are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less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pronounced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1-year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postsurgery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comprehensive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review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showed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analyzed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various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studies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present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literature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Escitalopram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sertraline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venlafaxine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were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most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commonly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studied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medications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however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two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larger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studies, Hamad et al. 2012</a:t>
            </a:r>
            <a:r>
              <a:rPr lang="it-IT" sz="1200" b="0" strike="noStrike" spc="-1" dirty="0">
                <a:solidFill>
                  <a:srgbClr val="2197D2"/>
                </a:solidFill>
                <a:latin typeface="Arial"/>
                <a:ea typeface="Arial"/>
              </a:rPr>
              <a:t>16 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and Pasi et al.,</a:t>
            </a:r>
            <a:r>
              <a:rPr lang="it-IT" sz="1200" b="0" strike="noStrike" spc="-1" dirty="0">
                <a:solidFill>
                  <a:srgbClr val="2197D2"/>
                </a:solidFill>
                <a:latin typeface="Arial"/>
                <a:ea typeface="Arial"/>
              </a:rPr>
              <a:t>22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pooled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results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for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all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tested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medications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limiting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the impact 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their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findings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7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Paroxetine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problematic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virtue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unfavorable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profile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both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baseline and under in vitro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conditions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;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given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comparatively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short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half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-life,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patients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would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likely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higher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risk for large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diurnal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variations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serum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discontinuation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syndrome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Curiously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the one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patient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taking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paroxetine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Wallerstedt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et al.20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markedly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increased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serum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following surgery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medications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examined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venlafaxine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the best in vivo data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along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with good in vitro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measurements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the post-RYGB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environment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favorable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baseline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/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absorption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profile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results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are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consistent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regardless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formulation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Citalopram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favorable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pharmacological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properties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good in vitro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data; the work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Wallerstedt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et al.</a:t>
            </a:r>
            <a:r>
              <a:rPr lang="it-IT" sz="1200" b="0" strike="noStrike" spc="-1" dirty="0">
                <a:solidFill>
                  <a:srgbClr val="2197D2"/>
                </a:solidFill>
                <a:latin typeface="Arial"/>
                <a:ea typeface="Arial"/>
              </a:rPr>
              <a:t>20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suggests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serum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modestly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lower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following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bariatric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surgery,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but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should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interpreted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with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caution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given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these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results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were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pooled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with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those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escitalopram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for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escitalopram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Marzinkeet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al.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showed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serum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decreased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significantly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months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following surgery,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while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Schoretsanitis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et al.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suggested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these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changes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are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less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pronounced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1-year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postsurgery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comprehensive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review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showed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analyzed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various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studies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present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literature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Escitalopram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sertraline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venlafaxine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were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most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commonly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studied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medications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however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two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larger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studies, Hamad et al. 2012</a:t>
            </a:r>
            <a:r>
              <a:rPr lang="it-IT" sz="1200" b="0" strike="noStrike" spc="-1" dirty="0">
                <a:solidFill>
                  <a:srgbClr val="2197D2"/>
                </a:solidFill>
                <a:latin typeface="Arial"/>
                <a:ea typeface="Arial"/>
              </a:rPr>
              <a:t>16 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and Pasi et al.,</a:t>
            </a:r>
            <a:r>
              <a:rPr lang="it-IT" sz="1200" b="0" strike="noStrike" spc="-1" dirty="0">
                <a:solidFill>
                  <a:srgbClr val="2197D2"/>
                </a:solidFill>
                <a:latin typeface="Arial"/>
                <a:ea typeface="Arial"/>
              </a:rPr>
              <a:t>22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pooled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results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for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all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tested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medications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limiting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the impact 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their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findings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7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Paroxetine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problematic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virtue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unfavorable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profile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both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baseline and under in vitro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conditions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;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given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comparatively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short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half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-life,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patients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would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likely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higher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risk for large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diurnal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variations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serum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discontinuation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syndrome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Curiously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the one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patient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taking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paroxetine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Wallerstedt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et al.20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markedly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increased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serum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following surgery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medications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examined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venlafaxine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the best in vivo data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along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with good in vitro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measurements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the post-RYGB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environment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favorable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baseline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/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absorption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profile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results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are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consistent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regardless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formulation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Citalopram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favorable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pharmacological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properties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good in vitro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data; the work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Wallerstedt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et al.</a:t>
            </a:r>
            <a:r>
              <a:rPr lang="it-IT" sz="1200" b="0" strike="noStrike" spc="-1" dirty="0">
                <a:solidFill>
                  <a:srgbClr val="2197D2"/>
                </a:solidFill>
                <a:latin typeface="Arial"/>
                <a:ea typeface="Arial"/>
              </a:rPr>
              <a:t>20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suggests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serum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modestly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lower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following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bariatric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surgery,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but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should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interpreted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with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caution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given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these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results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were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pooled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with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those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escitalopram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for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escitalopram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Marzinkeet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al.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showed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serum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decreased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significantly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months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following surgery,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while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Schoretsanitis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et al.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suggested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these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changes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are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less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pronounced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1-year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postsurgery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8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Special </a:t>
            </a:r>
            <a:r>
              <a:rPr lang="it-IT" sz="18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consideration</a:t>
            </a:r>
            <a:r>
              <a:rPr lang="it-IT" sz="18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8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has</a:t>
            </a:r>
            <a:r>
              <a:rPr lang="it-IT" sz="18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to be </a:t>
            </a:r>
            <a:r>
              <a:rPr lang="it-IT" sz="18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given</a:t>
            </a:r>
            <a:r>
              <a:rPr lang="it-IT" sz="18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to </a:t>
            </a:r>
            <a:r>
              <a:rPr lang="it-IT" sz="18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lithium</a:t>
            </a:r>
            <a:r>
              <a:rPr lang="it-IT" sz="18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in </a:t>
            </a:r>
            <a:r>
              <a:rPr lang="it-IT" sz="18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view</a:t>
            </a:r>
            <a:r>
              <a:rPr lang="it-IT" sz="18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of </a:t>
            </a:r>
            <a:r>
              <a:rPr lang="it-IT" sz="18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its</a:t>
            </a:r>
            <a:r>
              <a:rPr lang="it-IT" sz="18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8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narrow</a:t>
            </a:r>
            <a:r>
              <a:rPr lang="it-IT" sz="18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8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therapeutic</a:t>
            </a:r>
            <a:r>
              <a:rPr lang="it-IT" sz="18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window and reports of </a:t>
            </a:r>
            <a:r>
              <a:rPr lang="it-IT" sz="18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toxicity</a:t>
            </a:r>
            <a:r>
              <a:rPr lang="it-IT" sz="18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after </a:t>
            </a:r>
            <a:r>
              <a:rPr lang="it-IT" sz="18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bariatric</a:t>
            </a:r>
            <a:r>
              <a:rPr lang="it-IT" sz="18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surgery. </a:t>
            </a:r>
            <a:endParaRPr lang="zxx" sz="18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-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Firstly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Stomach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pH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increases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significantly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following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both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Roux-en-Y and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vertical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sleeve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gastrectomy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which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may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facilitate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deprotonation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of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carbonate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salt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and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result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in an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increased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dissolution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of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lithium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ons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as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a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previously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in vitro study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has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shown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(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dissolution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&gt; 200 % )</a:t>
            </a:r>
            <a:endParaRPr lang="zxx" sz="1800" b="0" strike="noStrike" spc="-1" dirty="0">
              <a:latin typeface="Arial"/>
            </a:endParaRPr>
          </a:p>
          <a:p>
            <a:pPr marL="457200" indent="-228600">
              <a:lnSpc>
                <a:spcPct val="107000"/>
              </a:lnSpc>
              <a:buNone/>
              <a:tabLst>
                <a:tab pos="0" algn="l"/>
              </a:tabLst>
            </a:pP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-Secondly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given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that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lithium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primarily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renally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excreted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, an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alteration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in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hydration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status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affecting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kidney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functionwould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lead to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decreased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lithium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clearance.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Dehydration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occurs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frequently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during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six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months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following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bariatric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surgery,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owing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to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mechanically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restricted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stomach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limiting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fluid</a:t>
            </a:r>
            <a:endParaRPr lang="zxx" sz="1800" b="0" strike="noStrike" spc="-1" dirty="0">
              <a:latin typeface="Arial"/>
            </a:endParaRPr>
          </a:p>
          <a:p>
            <a:pPr marL="45720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-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Finally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one study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showed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that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lithium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clearance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was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higher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in the obese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population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suggesting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that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the weight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loss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that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these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patients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experienced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in just  a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few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months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may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have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impaired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their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Times   New Roman"/>
                <a:ea typeface="Times   New Roman"/>
              </a:rPr>
              <a:t>lithium</a:t>
            </a:r>
            <a:r>
              <a:rPr lang="it-IT" sz="1800" b="0" strike="noStrike" spc="-1" dirty="0">
                <a:solidFill>
                  <a:srgbClr val="000000"/>
                </a:solidFill>
                <a:latin typeface="Times   New Roman"/>
                <a:ea typeface="Times   New Roman"/>
              </a:rPr>
              <a:t> clearance.</a:t>
            </a:r>
            <a:endParaRPr lang="zxx" sz="1800" b="0" strike="noStrike" spc="-1" dirty="0">
              <a:latin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‘’Lithium toxicity following bariatric surgery’’</a:t>
            </a:r>
          </a:p>
          <a:p>
            <a:pPr marL="45720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  <a:p>
            <a:pPr marL="457200" indent="-228600">
              <a:lnSpc>
                <a:spcPct val="107000"/>
              </a:lnSpc>
              <a:spcBef>
                <a:spcPts val="799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457200" indent="-228600">
              <a:lnSpc>
                <a:spcPct val="107000"/>
              </a:lnSpc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  <a:p>
            <a:pPr marL="45720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en-US" sz="2800" dirty="0"/>
              <a:t>‘’Lithium toxicity with prolonged neurologic sequelae following sleeve gastrectomy’’</a:t>
            </a:r>
            <a:endParaRPr lang="zxx" sz="1800" b="0" strike="noStrike" spc="-1" dirty="0">
              <a:latin typeface="Arial"/>
            </a:endParaRPr>
          </a:p>
          <a:p>
            <a:pPr marL="45720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  <a:p>
            <a:pPr marL="45720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  <a:p>
            <a:pPr marL="457200" indent="-228600">
              <a:lnSpc>
                <a:spcPct val="107000"/>
              </a:lnSpc>
              <a:spcBef>
                <a:spcPts val="799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‘’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Psychiatric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Management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Bariatric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Surgery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Patients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: A Review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Psychopharmacological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Psychological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Treatments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Their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Impact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onPostoperative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Mental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Health and Weight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Outcomes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’’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457200" indent="-228600">
              <a:lnSpc>
                <a:spcPct val="107000"/>
              </a:lnSpc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  <a:p>
            <a:pPr algn="l"/>
            <a:r>
              <a:rPr lang="en-US" sz="1800" b="0" i="0" u="none" strike="noStrike" baseline="0" dirty="0">
                <a:latin typeface="AdvPSMy-B"/>
              </a:rPr>
              <a:t>‘’Lithium toxicity following Roux-en-Y gastric bypass: Mini review </a:t>
            </a:r>
            <a:r>
              <a:rPr lang="it-IT" sz="1800" b="0" i="0" u="none" strike="noStrike" baseline="0" dirty="0">
                <a:latin typeface="AdvPSMy-B"/>
              </a:rPr>
              <a:t>and illustrative </a:t>
            </a:r>
            <a:r>
              <a:rPr lang="it-IT" sz="1800" b="0" i="0" u="none" strike="noStrike" baseline="0" dirty="0" err="1">
                <a:latin typeface="AdvPSMy-B"/>
              </a:rPr>
              <a:t>case’</a:t>
            </a:r>
            <a:r>
              <a:rPr lang="it-IT" sz="1800" b="0" i="0" u="none" strike="noStrike" baseline="0" dirty="0">
                <a:latin typeface="AdvPSMy-B"/>
              </a:rPr>
              <a:t>’</a:t>
            </a:r>
            <a:endParaRPr lang="zxx" sz="1800" b="0" strike="noStrike" spc="-1" dirty="0">
              <a:latin typeface="Arial"/>
            </a:endParaRPr>
          </a:p>
          <a:p>
            <a:pPr marL="457200" indent="-228600">
              <a:lnSpc>
                <a:spcPct val="107000"/>
              </a:lnSpc>
              <a:spcBef>
                <a:spcPts val="799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457200" indent="-228600">
              <a:lnSpc>
                <a:spcPct val="107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‘’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Antiseizure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Medication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use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Gastric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Bypass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Patients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Other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Post-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Surgical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Malabsorptive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States’’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Others mood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stabilizer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could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be an alternative to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lithium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review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evaluate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pharmacokinetcis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alterations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common ASM after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various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gastric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bypass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procedures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malabsorpitive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states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Some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these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drugs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are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often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used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mood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stabiilizers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Based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these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drugs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properties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only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topiramate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antiepilectic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class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fewer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issues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referable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absorption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related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bariatric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surgery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while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oral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formulations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carbamazepine,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lamotrigine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valproic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acid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reduced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absorption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due to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effects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bariatric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surgery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based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on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pharmacokinetic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properties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these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medications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These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results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been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also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confirmed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other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studies….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‘’The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effect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weight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reduction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surgery on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efficacy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tolerability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epilepsy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pharmacotherapy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’’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One study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evaluated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effect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bariatric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surgery on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tolerability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and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efficacy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antiepilecthis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drugs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(The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majority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patients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in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series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underwent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biliopancreatic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diversion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or Roux-en-Y) 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showing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reduced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serum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concentrations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lamotrigine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valproate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carabamazepine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after the procedure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ASD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toxicity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occurred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in 11%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patients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prescribed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ASD in the first 6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months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following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bariatric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surgery,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including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hyperammonemic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encephalopathy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secondary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to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valproate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in the setting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significant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weight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loss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a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previously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described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complication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‘’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Lamotrigine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therapy in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patients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after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bariatric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surgery: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Potentially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hampered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solubility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and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dissolution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’’</a:t>
            </a:r>
            <a:endParaRPr lang="zxx" sz="18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Lamotrigine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 major weight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neutral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drug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and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among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most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common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medications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around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the world,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frequently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prescribed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among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patients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with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obesity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both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before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and after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bariatric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surgery.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Yet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various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drug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characteristics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make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lamotrigine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use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challenging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after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these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operations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.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Among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bariatric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patients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over 75% are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females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and the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average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age of the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operated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patient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42, so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many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these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patients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are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childbearing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potential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therefore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the use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lamotrigine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could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be an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optimal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alternative for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valproate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which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know to be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highly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teratogenic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( and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also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weight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gaining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).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study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evaluated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solubility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and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dissolution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lamotrigine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in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vitro and ex vivo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using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different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ph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.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necessary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gastric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ph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could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vary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after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different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types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bariatric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surgery. ( in SG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around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5) 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drug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’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s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solubility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is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expected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to be pH-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dependent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and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alterations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in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acidic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gastric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conditions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after the surgery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may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be a key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factor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determining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lamotrigine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oral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exposure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.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As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the images show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lamotrigine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saturation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solubility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decreases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with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increasing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pH. </a:t>
            </a:r>
            <a:endParaRPr lang="zxx" sz="18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Patient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may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benefit from splitting the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Charis SIL"/>
                <a:ea typeface="Charis SIL"/>
              </a:rPr>
              <a:t>daily</a:t>
            </a:r>
            <a:r>
              <a:rPr lang="it-IT" sz="1800" b="0" strike="noStrike" spc="-1" dirty="0">
                <a:solidFill>
                  <a:srgbClr val="000000"/>
                </a:solidFill>
                <a:latin typeface="Charis SIL"/>
                <a:ea typeface="Charis SIL"/>
              </a:rPr>
              <a:t> dose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(For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example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a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patient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who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used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to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ingest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100 mg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lamotrigine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once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daily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before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surgery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may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be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moved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to a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postoperative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dose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regimen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of 50 mg,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twice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daily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( 2)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Tablet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crushing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and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drug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powder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spreading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onto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food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recommended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in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guidelines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for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drug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administration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in the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months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following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bariatric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surgery.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approach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prevents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need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for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swallowing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and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also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bypasses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stomach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disintegration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stage,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which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may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be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hampered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after surgery due to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insufficien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volume,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contractility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and acid release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Lower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doses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were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already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reaching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complete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dissolution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in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addition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but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in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study tablet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crushing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did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not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improve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the release of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lamotrigine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in pH = 7. Under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these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conditions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lamotrigine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solubility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poor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and tablet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crushing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insufficient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to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overcome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. To note,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even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when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dissolution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enhanced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by tablet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crushing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likely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to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still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be incomplete,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suggesting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that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drug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dissolution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limitations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demand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serious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consideration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by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formulators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and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clinicians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A case report of a 47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years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old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male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who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was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prevoulsy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treated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with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phenobarbitone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suffered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seizure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after an RYGB .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Initially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phenytoin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was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added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but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then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had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another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seizure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so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lamotrigine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was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added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instead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phenytoin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. The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serum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concentration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lamotrigine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have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been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therapeutic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in the following controls. 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did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not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suffer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other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seizure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‘’Carbamazepine Therapy After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Bariatric</a:t>
            </a:r>
            <a:r>
              <a:rPr lang="it-IT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Surgery: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Eight</a:t>
            </a:r>
            <a:r>
              <a:rPr lang="it-IT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Sleeve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Gastrectomy</a:t>
            </a:r>
            <a:r>
              <a:rPr lang="it-IT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Cases and Review of the Literature’’</a:t>
            </a:r>
            <a:endParaRPr lang="zxx" sz="18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These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results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suggest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pharmacokinetics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CBZ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affected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by SG. Following SG,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significant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gastrointestinal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hanges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affect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key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parameters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including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intra-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gastric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volume, pH,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gastric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emptying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time.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During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procedure, 80% 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stomach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volume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removed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leavingonly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1/5 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original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stomach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volume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available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for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disintegration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/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drug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from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solid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oral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dosageform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Gastric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half-emptying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time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decreases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potentially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limiting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extent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intra-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gastric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drug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disintegration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Furthermore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intra-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gastric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pH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increases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after SG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All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above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limit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extent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drug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primary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necessary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step in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process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oral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drug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absorption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solubility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/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such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drugs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typically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low,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barrier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even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more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challenging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after SG. CBZ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considered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 low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solubility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(18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μg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/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),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lipophilic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(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LogP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= 2.5)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drug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administered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high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doses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Meanwhile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given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CBZ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neutral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drug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pH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changes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are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unlikely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to play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role.Drug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metabolism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another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important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mechanism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the clearance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drugs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influenced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by SG.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Shortly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after SG,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significant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weight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loss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achieved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possibly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affecting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the activity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drug-metabolizing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enzymes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CytochromeP450 3A4 (CYP3A4)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involved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the clearance of more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drugs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any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other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enzyme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activity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decrease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among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patients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with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obesity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with SG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shown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normalize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the CYP3A4 activity [</a:t>
            </a:r>
            <a:r>
              <a:rPr lang="it-IT" sz="1200" b="0" strike="noStrike" spc="-1" dirty="0">
                <a:solidFill>
                  <a:srgbClr val="0000FF"/>
                </a:solidFill>
                <a:latin typeface="Arial"/>
                <a:ea typeface="Arial"/>
              </a:rPr>
              <a:t>15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].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Since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CBZ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predominantly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metabolized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by CYP3A4, low activity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obesity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result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high CBZ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while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after SG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normalization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the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enzymatic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activity, CBZ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decrease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Hampered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resulting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incomplete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absorption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potentially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supported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enhanced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elimination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drug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dose,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will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decrease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serum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drug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likely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also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trough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Interestingly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lowest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CBZ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recorded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were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timeframe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7–12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months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post-SG,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when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maximal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weight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loss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typically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reached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trend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decreased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CBZ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over time after SG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attributable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hampered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drug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supported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by weight-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related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normalization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CYP3A4 activity.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cases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hampered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increasing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drug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dose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not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expected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provide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much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benefit,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given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solubility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barrie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‘’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Dissolution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of Common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Psychiatric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Medications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in a Roux-en-Y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Gastric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Bypass Model’’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In vitro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study (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simulating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RGYB )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Clozapine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,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olanzapine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,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quetiapine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,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risperidone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,  and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ziprasidone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had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greater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dissolution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in the control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condition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The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dissolution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of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haloperidol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did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not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vary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.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This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data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was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also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confirmed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by a case report study-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which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described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schizophrenic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patients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treated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with 20 mg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haloperidol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who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underwent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to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gastric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bypass procedure.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case report the 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steady state plasma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concentrations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after the surgery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were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range ( 15 to 30 ng/ml )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suggesting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extensive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abosrbtion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occured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demonstrated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no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parhamocokinetis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abrnomalities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interfierred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with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absorbtion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‘’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Dissolution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of Common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Psychiatric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Medications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in a Roux-en-Y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Gastric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Bypass Model’’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In vitro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study (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simulating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RGYB )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Clozapine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,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olanzapine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,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quetiapine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,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risperidone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,  and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ziprasidone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had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greater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dissolution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in the control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condition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The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dissolution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of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haloperidol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did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not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vary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.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This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data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was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also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confirmed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by a case report study- </a:t>
            </a:r>
            <a:r>
              <a:rPr lang="it-IT" sz="1200" b="0" strike="noStrike" spc="-1" dirty="0" err="1">
                <a:solidFill>
                  <a:srgbClr val="231F20"/>
                </a:solidFill>
                <a:latin typeface="Times New Roman"/>
                <a:ea typeface="Times New Roman"/>
              </a:rPr>
              <a:t>which</a:t>
            </a:r>
            <a:r>
              <a:rPr lang="it-IT" sz="1200" b="0" strike="noStrike" spc="-1" dirty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described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schizophrenic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patients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treated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with 20 mg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haloperidol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who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underwent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to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gastric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bypass procedure.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case report the 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steady state plasma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concentrations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after the surgery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were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range ( 15 to 30 ng/ml )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suggesting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extensive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abosrbtion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occured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demonstrated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no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parhamocokinetis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abrnomalities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interfierred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with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absorbtion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Most studies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showed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no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significant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impact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antidepressants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on weight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loss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after RYGBS up to 1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year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after surgery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only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study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showing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significant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reductions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in weight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loss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outcomes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with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antidepressant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treatment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had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low rates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antidepressant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treatment in the sample (16%)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also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showed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greater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weight gain with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SNRIs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tricyclic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antidepressants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finding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contrasts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results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from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only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prospective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study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showed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SSRI treatment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was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associated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with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significantly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lower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weight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loss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than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SNRI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treatmen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Psychiatric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Management of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Bariatric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Surgery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Patients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: A Review of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Psychopharmacological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Psychological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Treatments and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Their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Impact on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Postoperative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Mental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Health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andWeightOutcomes</a:t>
            </a:r>
            <a:r>
              <a:rPr lang="it-IT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lang="zxx" sz="18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These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preliminary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findings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suggest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that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antidepressant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therapy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generally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may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not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impact weight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loss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1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year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after surgery, 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although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further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data are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needed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to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clarify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differential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effects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among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antidepressant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classes.</a:t>
            </a:r>
            <a:endParaRPr lang="zxx" sz="12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Prospective data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also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show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that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patients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on 1 or more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psychiatric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medications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after surgery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did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not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have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significantly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different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weight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loss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outcomes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compared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with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patients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not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on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psychiatric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medications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. </a:t>
            </a:r>
            <a:endParaRPr lang="zxx" sz="12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These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findings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are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further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supported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by a study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showing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no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significant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difference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in 1-year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outcomes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for weight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loss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and health-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related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quality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of life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between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patients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with no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psychiatric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illness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complex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psychiatric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illness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(severe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illness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or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past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suicide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attempt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), and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other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psychiatric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illnesses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.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suggest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general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psychopharmacological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treatment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does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not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influence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weight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loss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outcomes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after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surgeryand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psychiatric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stability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more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critical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to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durable</a:t>
            </a:r>
            <a:endParaRPr lang="zxx" sz="18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weight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loss</a:t>
            </a:r>
            <a:r>
              <a:rPr lang="it-IT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outcomes</a:t>
            </a:r>
            <a:endParaRPr lang="zxx" sz="18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PsychiatricManagement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Bariatric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Surgery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Patients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: A Review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Psychopharmacological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Psychological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Treatments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Their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Impact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onPostoperative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Mental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Health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andWeightOutcomes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Although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no studies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specifically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examined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effects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antipsychotic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medications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on weight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loss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outcomes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important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to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consider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their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potential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effects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. Second-generation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antipsychotics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which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have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variable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risk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metabolic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disturbances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and weight gain,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may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be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prescribed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after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bariatric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surgery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given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their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expanding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clinical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indications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and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evidence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suggesting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that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patients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with major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mental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illness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have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comparable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bariatric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surgery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outcomes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controls. When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considering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patients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stabilized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on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these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medications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special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attention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should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be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placed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on the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indications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for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their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use, history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past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trials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similar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medications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the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metabolic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profile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of the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specific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agents, the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availability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of alternative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formulations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in case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poor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oral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tolerance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or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suspected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malabsorption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, and kilocalorie congestion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requirements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with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certain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medications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. There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is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successful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report of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using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 long-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acting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injectable43 after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bariatric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surgery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which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could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serve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as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an option in some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patient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3F3F3F"/>
                </a:solidFill>
                <a:latin typeface="Calibri"/>
                <a:ea typeface="Calibri"/>
              </a:rPr>
              <a:t>presentations</a:t>
            </a:r>
            <a:r>
              <a:rPr lang="it-IT" sz="1200" b="0" strike="noStrike" spc="-1" dirty="0">
                <a:solidFill>
                  <a:srgbClr val="3F3F3F"/>
                </a:solidFill>
                <a:latin typeface="Calibri"/>
                <a:ea typeface="Calibri"/>
              </a:rPr>
              <a:t>.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PsychiatricManagement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Bariatric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Surgery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Patients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: A Review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Psychopharmacological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Psychological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Treatments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Their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Impact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onPostoperative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Mental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Health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andWeightOutcomes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PsychiatricManagement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Bariatric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Surgery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Patients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: A Review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Psychopharmacological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Psychological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Treatments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Their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Impact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onPostoperative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Mental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Health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andWeightOutcomes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type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surgery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also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plays an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important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role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with the RYGB procedure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being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more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likely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to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affect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absorption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drugs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due to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changes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mucosal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exposure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decreased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bile-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salt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mixing.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For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restrictive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surgeries,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changes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absorption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are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secondary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effect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shortened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gastric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transit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times,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while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malabsorptive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procedures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directly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alter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via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resection 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duodenum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upper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jejunum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where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some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uptake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would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otherwise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occur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it-IT" sz="1200" b="0" strike="noStrike" spc="-1" dirty="0">
              <a:solidFill>
                <a:srgbClr val="000000"/>
              </a:solidFill>
              <a:latin typeface="Arial"/>
              <a:ea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‘’Drug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absorption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bariatric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surgery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patients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: A narrative review’’</a:t>
            </a: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type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surgery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also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plays an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important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role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with the RYGB procedure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being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more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likely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to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affect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absorption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drugs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due to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changes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mucosal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exposure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decreased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bile-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salt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mixing.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For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restrictive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surgeries,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changes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absorption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are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secondary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effect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shortened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gastric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transit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times,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while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malabsorptive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procedures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directly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alter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via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resection 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duodenum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and upper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jejunum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where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some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this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uptake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would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otherwise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occur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45720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Gastric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restriction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decreases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amount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hydrochloric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acid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secreted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</a:t>
            </a:r>
            <a:r>
              <a:rPr lang="it-IT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increases</a:t>
            </a:r>
            <a:r>
              <a:rPr lang="it-IT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the </a:t>
            </a:r>
            <a:r>
              <a:rPr lang="it-IT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gastric</a:t>
            </a:r>
            <a:r>
              <a:rPr lang="it-IT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pH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leading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to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poor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disintegration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absorption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acid‐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soluble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drugs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Bariatric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procedures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involve </a:t>
            </a:r>
            <a:r>
              <a:rPr lang="it-IT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resection or bypass of the </a:t>
            </a:r>
            <a:r>
              <a:rPr lang="it-IT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absorptive</a:t>
            </a:r>
            <a:r>
              <a:rPr lang="it-IT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areas</a:t>
            </a:r>
            <a:r>
              <a:rPr lang="it-IT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duodenum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proximal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jejunum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affect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absorption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drugs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due to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decrease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in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surface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areas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for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intestinal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absorption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Renal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function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renal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clearance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may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be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impaired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obesity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furthermore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fluid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intake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post-surgery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limited,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therefore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reducing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excretion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increasing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exposure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affected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drugs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secretion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the </a:t>
            </a:r>
            <a:r>
              <a:rPr lang="it-IT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bile acids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impaired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by the bypass procedure,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which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may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lead to the incomplete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dissolution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absorption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lipophilic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drugs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</a:t>
            </a:r>
            <a:r>
              <a:rPr lang="it-IT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reduction</a:t>
            </a:r>
            <a:r>
              <a:rPr lang="it-IT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in </a:t>
            </a:r>
            <a:r>
              <a:rPr lang="it-IT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transporters</a:t>
            </a:r>
            <a:r>
              <a:rPr lang="it-IT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that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function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carriers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drug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particles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across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the intestine lumen to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circulation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can lead to low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bioavailability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drugs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bypassing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portions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gastrointestinal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system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gives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extended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-release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drugs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 </a:t>
            </a:r>
            <a:r>
              <a:rPr lang="it-IT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insufficient</a:t>
            </a:r>
            <a:r>
              <a:rPr lang="it-IT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transit</a:t>
            </a:r>
            <a:r>
              <a:rPr lang="it-IT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time 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reach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full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absorption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These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changes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might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be temporary , one study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has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examinated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serum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levels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of SRI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showing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significant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improvement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in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absorption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ifter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12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month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significant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weight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loss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caused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by the surgery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will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improve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the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liver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function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Other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studies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showed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mucosal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hypertrophy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after </a:t>
            </a:r>
            <a:r>
              <a:rPr lang="it-IT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bariatric</a:t>
            </a:r>
            <a:r>
              <a:rPr lang="it-IT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surgery</a:t>
            </a: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12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‘’</a:t>
            </a:r>
            <a:r>
              <a:rPr lang="it-IT" dirty="0" err="1"/>
              <a:t>Changes</a:t>
            </a:r>
            <a:r>
              <a:rPr lang="it-IT" dirty="0"/>
              <a:t> in </a:t>
            </a:r>
            <a:r>
              <a:rPr lang="it-IT" dirty="0" err="1"/>
              <a:t>serum</a:t>
            </a:r>
            <a:r>
              <a:rPr lang="it-IT" dirty="0"/>
              <a:t> </a:t>
            </a:r>
            <a:r>
              <a:rPr lang="it-IT" dirty="0" err="1"/>
              <a:t>concentration</a:t>
            </a:r>
            <a:r>
              <a:rPr lang="it-IT" dirty="0"/>
              <a:t> of </a:t>
            </a:r>
            <a:r>
              <a:rPr lang="it-IT" dirty="0" err="1"/>
              <a:t>antidepressants</a:t>
            </a:r>
            <a:r>
              <a:rPr lang="it-IT" dirty="0"/>
              <a:t> after </a:t>
            </a:r>
            <a:r>
              <a:rPr lang="it-IT" dirty="0" err="1"/>
              <a:t>bariatric</a:t>
            </a:r>
            <a:r>
              <a:rPr lang="it-IT" dirty="0"/>
              <a:t> surgery and </a:t>
            </a:r>
            <a:r>
              <a:rPr lang="it-IT" dirty="0" err="1"/>
              <a:t>recommendations</a:t>
            </a:r>
            <a:r>
              <a:rPr lang="it-IT" dirty="0"/>
              <a:t> for </a:t>
            </a:r>
            <a:r>
              <a:rPr lang="it-IT" dirty="0" err="1"/>
              <a:t>postbariatric</a:t>
            </a:r>
            <a:r>
              <a:rPr lang="it-IT" dirty="0"/>
              <a:t> surgery </a:t>
            </a:r>
            <a:r>
              <a:rPr lang="it-IT" dirty="0" err="1"/>
              <a:t>antidepressant</a:t>
            </a:r>
            <a:r>
              <a:rPr lang="it-IT" dirty="0"/>
              <a:t> therapy’’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pPr algn="r">
              <a:buNone/>
            </a:pPr>
            <a:fld id="{30136684-9DD5-4887-837E-719B9C886249}" type="slidenum">
              <a:rPr lang="it-IT" sz="1400" b="0" strike="noStrike" spc="-1" smtClean="0">
                <a:latin typeface="Times New Roman"/>
              </a:rPr>
              <a:t>10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501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1892624-DFC1-4FB1-AE32-8007BA3BBB30}" type="slidenum">
              <a:t>‹N›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33B7F00-EE83-4C2D-9745-7BE7A8FF5241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737D46-6F60-45E0-87C7-9BA3FDA70CB1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EC0264-E529-409B-9710-F72A7F5912C7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27B2ED8-F66A-4291-A9D6-769B974A3B83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30C3488-355C-4360-A9CF-89B39377EBE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86F7A02-F163-46F0-A17E-BABD6E7D853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61E54E2-7FFA-40CF-8713-65836A8B86C7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E76AAA6-B918-4EDA-8B48-E1BE6B384A9D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E711202-5B5E-48FB-B027-5846EA03A2DE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2010B66-80B2-4393-AAAC-04C63CEFDB3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34BE90A-7752-427D-A27C-CC729361ECB9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92F188B-15B6-428F-A7F5-A833DF482C2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23C242C-82DD-4F91-8064-712B5DDFE8B3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4074B56-7F17-4EAD-A0D0-4CD9F532786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32CE695-E49D-48A0-AF63-5D76469DB9CD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3DED8DA-8B4E-4571-9DF9-DE8E6F687C9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5F5E26C-ED2E-4887-B916-AD66BF364AE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87B07F-F388-466F-895E-08BC0A6AF2B2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A509734-FD93-4376-A365-70E789C8CB3A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ACD9985-D1DF-4DD0-9038-35378F2014A3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4C97A7D-574A-462E-8D24-83A7BC4D371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98BFDC-18E5-480E-AE7B-F865D2F79914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76FA20D-6475-4EAB-B85B-E91498E3176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CE18E1A-69D8-45EF-9F67-022DA28C051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F2943F9-65E3-4C19-BDF3-0814B9AC1731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0C1544F-FCFC-4EE1-A97C-B592681A22B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CC772E0-1F3E-48E8-ACC3-C30C3BA3EE9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5389FCD-CC2E-486E-BA8D-77FF8F8B0EF6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0E53AE2-F267-4078-B5C7-1547DF69E877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B436D4-B0C9-42C7-B8ED-C2C75E9A9963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40E0B89-FDEA-4430-99EE-7BEC8BEE5A02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1106A95-8C2E-4EC8-BC9B-81D0FE77C8AD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41410D0-A2A8-4710-B057-14AEEA71E100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C6BED2-6003-4F92-A1E5-46B10951D0D4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C13785A-824E-4737-8AD1-7D5F86FF0F43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;p1" hidden="1"/>
          <p:cNvSpPr/>
          <p:nvPr/>
        </p:nvSpPr>
        <p:spPr>
          <a:xfrm>
            <a:off x="4667400" y="0"/>
            <a:ext cx="2856960" cy="6857280"/>
          </a:xfrm>
          <a:prstGeom prst="parallelogram">
            <a:avLst>
              <a:gd name="adj" fmla="val 0"/>
            </a:avLst>
          </a:prstGeom>
          <a:solidFill>
            <a:srgbClr val="F2F2F2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Google Shape;16;p1" hidden="1"/>
          <p:cNvSpPr/>
          <p:nvPr/>
        </p:nvSpPr>
        <p:spPr>
          <a:xfrm>
            <a:off x="0" y="1011960"/>
            <a:ext cx="1035720" cy="68508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Google Shape;18;p2"/>
          <p:cNvSpPr/>
          <p:nvPr/>
        </p:nvSpPr>
        <p:spPr>
          <a:xfrm>
            <a:off x="7972200" y="0"/>
            <a:ext cx="2856960" cy="6857280"/>
          </a:xfrm>
          <a:prstGeom prst="parallelogram">
            <a:avLst>
              <a:gd name="adj" fmla="val 0"/>
            </a:avLst>
          </a:prstGeom>
          <a:solidFill>
            <a:srgbClr val="F2F2F2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Google Shape;19;p2"/>
          <p:cNvSpPr/>
          <p:nvPr/>
        </p:nvSpPr>
        <p:spPr>
          <a:xfrm>
            <a:off x="4925520" y="3960"/>
            <a:ext cx="126360" cy="6857280"/>
          </a:xfrm>
          <a:prstGeom prst="rect">
            <a:avLst/>
          </a:prstGeom>
          <a:solidFill>
            <a:srgbClr val="F3E06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Google Shape;25;p2"/>
          <p:cNvSpPr/>
          <p:nvPr/>
        </p:nvSpPr>
        <p:spPr>
          <a:xfrm>
            <a:off x="4838040" y="-1440"/>
            <a:ext cx="136800" cy="6857280"/>
          </a:xfrm>
          <a:prstGeom prst="rect">
            <a:avLst/>
          </a:prstGeom>
          <a:solidFill>
            <a:srgbClr val="E98B0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Google Shape;26;p2"/>
          <p:cNvPicPr/>
          <p:nvPr/>
        </p:nvPicPr>
        <p:blipFill>
          <a:blip r:embed="rId14"/>
          <a:stretch/>
        </p:blipFill>
        <p:spPr>
          <a:xfrm>
            <a:off x="-11520" y="0"/>
            <a:ext cx="4848840" cy="685728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ftr" idx="1"/>
          </p:nvPr>
        </p:nvSpPr>
        <p:spPr>
          <a:xfrm>
            <a:off x="1097280" y="6446880"/>
            <a:ext cx="48456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GB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latin typeface="Times New Roman"/>
              </a:rPr>
              <a:t>&lt;piè di pagina&gt;</a:t>
            </a:r>
            <a:endParaRPr lang="it-IT" sz="1400" b="0" strike="noStrike" spc="-1"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2"/>
          </p:nvPr>
        </p:nvSpPr>
        <p:spPr>
          <a:xfrm>
            <a:off x="10375560" y="6446880"/>
            <a:ext cx="7794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rgbClr val="3F3F3F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E8BA02D-B526-4A48-9845-EB08DF486D67}" type="slidenum">
              <a:rPr lang="it-IT" sz="1050" b="0" strike="noStrike" spc="-1">
                <a:solidFill>
                  <a:srgbClr val="3F3F3F"/>
                </a:solidFill>
                <a:latin typeface="Calibri"/>
                <a:ea typeface="Calibri"/>
              </a:rPr>
              <a:t>‹N›</a:t>
            </a:fld>
            <a:endParaRPr lang="it-IT" sz="1050" b="0" strike="noStrike" spc="-1"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3"/>
          </p:nvPr>
        </p:nvSpPr>
        <p:spPr>
          <a:xfrm>
            <a:off x="6834240" y="6446880"/>
            <a:ext cx="258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it-IT" sz="1400" b="0" strike="noStrike" spc="-1">
                <a:latin typeface="Times New Roman"/>
              </a:defRPr>
            </a:lvl1pPr>
          </a:lstStyle>
          <a:p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10;p1"/>
          <p:cNvSpPr/>
          <p:nvPr/>
        </p:nvSpPr>
        <p:spPr>
          <a:xfrm>
            <a:off x="4667400" y="0"/>
            <a:ext cx="2856960" cy="6857280"/>
          </a:xfrm>
          <a:prstGeom prst="parallelogram">
            <a:avLst>
              <a:gd name="adj" fmla="val 0"/>
            </a:avLst>
          </a:prstGeom>
          <a:solidFill>
            <a:srgbClr val="F2F2F2">
              <a:alpha val="29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Google Shape;16;p1"/>
          <p:cNvSpPr/>
          <p:nvPr/>
        </p:nvSpPr>
        <p:spPr>
          <a:xfrm>
            <a:off x="0" y="1011960"/>
            <a:ext cx="1035720" cy="68508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560" cy="3226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  <p:sp>
        <p:nvSpPr>
          <p:cNvPr id="51" name="PlaceHolder 3"/>
          <p:cNvSpPr>
            <a:spLocks noGrp="1"/>
          </p:cNvSpPr>
          <p:nvPr>
            <p:ph type="sldNum" idx="4"/>
          </p:nvPr>
        </p:nvSpPr>
        <p:spPr>
          <a:xfrm>
            <a:off x="11296440" y="6217560"/>
            <a:ext cx="730800" cy="5241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-IT" sz="1050" b="0" strike="noStrike" spc="-1">
                <a:solidFill>
                  <a:srgbClr val="3F3F3F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EB26087B-06AD-41B9-A425-9A2B2205614C}" type="slidenum">
              <a:rPr lang="it-IT" sz="1050" b="0" strike="noStrike" spc="-1">
                <a:solidFill>
                  <a:srgbClr val="3F3F3F"/>
                </a:solidFill>
                <a:latin typeface="Calibri"/>
                <a:ea typeface="Calibri"/>
              </a:rPr>
              <a:t>‹N›</a:t>
            </a:fld>
            <a:endParaRPr lang="it-IT" sz="105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560" cy="3226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  <p:sp>
        <p:nvSpPr>
          <p:cNvPr id="90" name="PlaceHolder 3"/>
          <p:cNvSpPr>
            <a:spLocks noGrp="1"/>
          </p:cNvSpPr>
          <p:nvPr>
            <p:ph type="sldNum" idx="5"/>
          </p:nvPr>
        </p:nvSpPr>
        <p:spPr>
          <a:xfrm>
            <a:off x="11296440" y="6217560"/>
            <a:ext cx="730800" cy="52416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-IT" sz="134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E14AD54-C3AD-4F14-AAFF-1DAEE0232815}" type="slidenum">
              <a:rPr lang="it-IT" sz="1340" b="0" strike="noStrike" spc="-1">
                <a:solidFill>
                  <a:srgbClr val="595959"/>
                </a:solidFill>
                <a:latin typeface="Arial"/>
                <a:ea typeface="Arial"/>
              </a:rPr>
              <a:t>‹N›</a:t>
            </a:fld>
            <a:endParaRPr lang="it-IT" sz="134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389200" y="297000"/>
            <a:ext cx="6802200" cy="414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4800" b="1" strike="noStrike" spc="-1" dirty="0">
                <a:solidFill>
                  <a:srgbClr val="1E5082"/>
                </a:solidFill>
                <a:latin typeface="Calibri"/>
                <a:ea typeface="Calibri"/>
              </a:rPr>
              <a:t>PATOLOGIA PSICHIATRICA E CHIRURGIA BARIATRICA: IL PROBLEMA DELLA TERAPIA FARMACOLOGICA</a:t>
            </a:r>
            <a:endParaRPr lang="zxx" sz="4800" b="0" strike="noStrike" spc="-1" dirty="0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5400000" y="4554000"/>
            <a:ext cx="6791760" cy="239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2150" b="1" strike="noStrike" spc="-1" dirty="0">
                <a:solidFill>
                  <a:srgbClr val="FFC000"/>
                </a:solidFill>
                <a:latin typeface="Calibri"/>
                <a:ea typeface="Calibri"/>
              </a:rPr>
              <a:t>Dott.ssa Paola Landi </a:t>
            </a:r>
            <a:endParaRPr lang="zxx" sz="215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2150" b="1" strike="noStrike" spc="-1" dirty="0">
                <a:solidFill>
                  <a:srgbClr val="FFC000"/>
                </a:solidFill>
                <a:latin typeface="Calibri"/>
                <a:ea typeface="Calibri"/>
              </a:rPr>
              <a:t>Medico Psichiatra </a:t>
            </a:r>
            <a:r>
              <a:rPr lang="it-IT" sz="2150" b="1" strike="noStrike" spc="-1" dirty="0" err="1">
                <a:solidFill>
                  <a:srgbClr val="FFC000"/>
                </a:solidFill>
                <a:latin typeface="Calibri"/>
                <a:ea typeface="Calibri"/>
              </a:rPr>
              <a:t>Asst</a:t>
            </a:r>
            <a:r>
              <a:rPr lang="it-IT" sz="2150" b="1" strike="noStrike" spc="-1" dirty="0">
                <a:solidFill>
                  <a:srgbClr val="FFC000"/>
                </a:solidFill>
                <a:latin typeface="Calibri"/>
                <a:ea typeface="Calibri"/>
              </a:rPr>
              <a:t> Fatebenefratelli-Sacco, Milano</a:t>
            </a:r>
            <a:endParaRPr lang="zxx" sz="215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endParaRPr lang="zxx" sz="215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2150" b="1" strike="noStrike" spc="-1" dirty="0">
                <a:solidFill>
                  <a:srgbClr val="FFC000"/>
                </a:solidFill>
                <a:latin typeface="Calibri"/>
                <a:ea typeface="Calibri"/>
              </a:rPr>
              <a:t>Dr. Gabriele Pezzullo</a:t>
            </a:r>
            <a:endParaRPr lang="zxx" sz="215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2150" b="1" strike="noStrike" spc="-1" dirty="0">
                <a:solidFill>
                  <a:srgbClr val="FFC000"/>
                </a:solidFill>
                <a:latin typeface="Calibri"/>
                <a:ea typeface="Calibri"/>
              </a:rPr>
              <a:t>Medico Specializzando Psichiatria </a:t>
            </a:r>
            <a:r>
              <a:rPr lang="it-IT" sz="2150" b="1" strike="noStrike" spc="-1" dirty="0" err="1">
                <a:solidFill>
                  <a:srgbClr val="FFC000"/>
                </a:solidFill>
                <a:latin typeface="Calibri"/>
                <a:ea typeface="Calibri"/>
              </a:rPr>
              <a:t>Asst</a:t>
            </a:r>
            <a:r>
              <a:rPr lang="it-IT" sz="2150" b="1" strike="noStrike" spc="-1" dirty="0">
                <a:solidFill>
                  <a:srgbClr val="FFC000"/>
                </a:solidFill>
                <a:latin typeface="Calibri"/>
                <a:ea typeface="Calibri"/>
              </a:rPr>
              <a:t> Fatebenefratelli- Sacco, Milano</a:t>
            </a:r>
            <a:endParaRPr lang="zxx" sz="215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/>
          </p:nvPr>
        </p:nvSpPr>
        <p:spPr>
          <a:xfrm>
            <a:off x="415440" y="1536480"/>
            <a:ext cx="11360160" cy="45543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</p:txBody>
      </p:sp>
      <p:sp>
        <p:nvSpPr>
          <p:cNvPr id="192" name="Google Shape;324;p43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33546E"/>
                </a:solidFill>
                <a:latin typeface="Arial"/>
                <a:ea typeface="Arial"/>
              </a:rPr>
              <a:t>Antidepressivi</a:t>
            </a:r>
            <a:endParaRPr lang="zxx" sz="2400" b="0" strike="noStrike" spc="-1" dirty="0">
              <a:latin typeface="Arial"/>
            </a:endParaRPr>
          </a:p>
        </p:txBody>
      </p:sp>
      <p:sp>
        <p:nvSpPr>
          <p:cNvPr id="193" name="Google Shape;325;p43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94" name="Google Shape;326;p43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pic>
        <p:nvPicPr>
          <p:cNvPr id="195" name="Google Shape;327;p43"/>
          <p:cNvPicPr/>
          <p:nvPr/>
        </p:nvPicPr>
        <p:blipFill>
          <a:blip r:embed="rId3"/>
          <a:stretch/>
        </p:blipFill>
        <p:spPr>
          <a:xfrm>
            <a:off x="1323000" y="1299960"/>
            <a:ext cx="9733320" cy="5027400"/>
          </a:xfrm>
          <a:prstGeom prst="rect">
            <a:avLst/>
          </a:prstGeom>
          <a:ln w="0">
            <a:noFill/>
          </a:ln>
        </p:spPr>
      </p:pic>
      <p:pic>
        <p:nvPicPr>
          <p:cNvPr id="196" name="Google Shape;263;p 7"/>
          <p:cNvPicPr/>
          <p:nvPr/>
        </p:nvPicPr>
        <p:blipFill>
          <a:blip r:embed="rId4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197" name="Immagine 196"/>
          <p:cNvPicPr/>
          <p:nvPr/>
        </p:nvPicPr>
        <p:blipFill>
          <a:blip r:embed="rId5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/>
          </p:nvPr>
        </p:nvSpPr>
        <p:spPr>
          <a:xfrm>
            <a:off x="306720" y="1338840"/>
            <a:ext cx="10906560" cy="479412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 marL="133560" indent="0">
              <a:lnSpc>
                <a:spcPct val="107000"/>
              </a:lnSpc>
              <a:buClr>
                <a:srgbClr val="595959"/>
              </a:buClr>
              <a:buSzPct val="108000"/>
              <a:buNone/>
            </a:pPr>
            <a:r>
              <a:rPr lang="it-IT" sz="25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Riduzione</a:t>
            </a:r>
            <a:r>
              <a:rPr lang="it-IT" sz="25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significativa dei livelli plasmatici di</a:t>
            </a:r>
            <a:r>
              <a:rPr lang="it-IT" sz="25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zxx" sz="25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25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>
              <a:lnSpc>
                <a:spcPct val="107000"/>
              </a:lnSpc>
              <a:spcBef>
                <a:spcPts val="799"/>
              </a:spcBef>
              <a:tabLst>
                <a:tab pos="0" algn="l"/>
              </a:tabLst>
            </a:pPr>
            <a:r>
              <a:rPr lang="it-IT" sz="25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sertralina</a:t>
            </a:r>
            <a:r>
              <a:rPr lang="it-IT" sz="25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5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duloxetina</a:t>
            </a:r>
            <a:r>
              <a:rPr lang="it-IT" sz="25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5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trazodone</a:t>
            </a:r>
            <a:r>
              <a:rPr lang="it-IT" sz="25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5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25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5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vortioxetina</a:t>
            </a:r>
            <a:r>
              <a:rPr lang="it-IT" sz="25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 le due settimane e un anno dopo RYGB</a:t>
            </a:r>
            <a:endParaRPr lang="zxx" sz="268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>
              <a:lnSpc>
                <a:spcPct val="107000"/>
              </a:lnSpc>
              <a:spcBef>
                <a:spcPts val="799"/>
              </a:spcBef>
              <a:tabLst>
                <a:tab pos="0" algn="l"/>
              </a:tabLst>
            </a:pPr>
            <a:r>
              <a:rPr lang="it-IT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Paroxetina</a:t>
            </a:r>
            <a:r>
              <a:rPr lang="it-IT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2400" b="1" strike="noStrike" spc="-1" dirty="0">
                <a:solidFill>
                  <a:srgbClr val="2197D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escitalopram,</a:t>
            </a:r>
            <a:r>
              <a:rPr lang="it-IT" sz="2400" b="1" strike="noStrike" spc="-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bupropion, </a:t>
            </a:r>
            <a:r>
              <a:rPr lang="it-IT" sz="2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fluoxetina</a:t>
            </a:r>
            <a:r>
              <a:rPr lang="it-IT" sz="2400" b="1" strike="noStrike" spc="-1" dirty="0">
                <a:solidFill>
                  <a:srgbClr val="2197D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sono associati a cambiamenti variabili delle concentrazioni plasmatiche successivamente ad RYGB</a:t>
            </a:r>
            <a:endParaRPr lang="zxx" sz="24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5480" indent="0">
              <a:lnSpc>
                <a:spcPct val="107000"/>
              </a:lnSpc>
              <a:spcBef>
                <a:spcPts val="799"/>
              </a:spcBef>
              <a:buClr>
                <a:srgbClr val="595959"/>
              </a:buClr>
              <a:buNone/>
              <a:tabLst>
                <a:tab pos="0" algn="l"/>
              </a:tabLst>
            </a:pPr>
            <a:r>
              <a:rPr lang="it-IT" sz="25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Nessuna alterazione </a:t>
            </a:r>
            <a:r>
              <a:rPr lang="it-IT" sz="25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significativa è stata riscontrata per</a:t>
            </a:r>
            <a:r>
              <a:rPr lang="it-IT" sz="25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5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venlafaxina</a:t>
            </a:r>
            <a:r>
              <a:rPr lang="it-IT" sz="25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5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amitriptilina</a:t>
            </a:r>
            <a:r>
              <a:rPr lang="it-IT" sz="25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it-IT" sz="25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clomipramina</a:t>
            </a:r>
            <a:endParaRPr lang="zxx" sz="25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2400" b="0" strike="noStrike" spc="-1" dirty="0">
              <a:latin typeface="Arial"/>
            </a:endParaRPr>
          </a:p>
          <a:p>
            <a:pPr marL="457200">
              <a:lnSpc>
                <a:spcPct val="107000"/>
              </a:lnSpc>
              <a:spcAft>
                <a:spcPts val="799"/>
              </a:spcAft>
              <a:buNone/>
              <a:tabLst>
                <a:tab pos="0" algn="l"/>
              </a:tabLst>
            </a:pPr>
            <a:endParaRPr lang="zxx" sz="2400" b="0" strike="noStrike" spc="-1" dirty="0">
              <a:latin typeface="Arial"/>
            </a:endParaRPr>
          </a:p>
        </p:txBody>
      </p:sp>
      <p:sp>
        <p:nvSpPr>
          <p:cNvPr id="199" name="Google Shape;335;p44"/>
          <p:cNvSpPr/>
          <p:nvPr/>
        </p:nvSpPr>
        <p:spPr>
          <a:xfrm>
            <a:off x="0" y="6449040"/>
            <a:ext cx="1200456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pic>
        <p:nvPicPr>
          <p:cNvPr id="200" name="Google Shape;338;p44"/>
          <p:cNvPicPr/>
          <p:nvPr/>
        </p:nvPicPr>
        <p:blipFill>
          <a:blip r:embed="rId3"/>
          <a:stretch/>
        </p:blipFill>
        <p:spPr>
          <a:xfrm>
            <a:off x="0" y="1100520"/>
            <a:ext cx="12191400" cy="78480"/>
          </a:xfrm>
          <a:prstGeom prst="rect">
            <a:avLst/>
          </a:prstGeom>
          <a:ln w="0">
            <a:noFill/>
          </a:ln>
        </p:spPr>
      </p:pic>
      <p:pic>
        <p:nvPicPr>
          <p:cNvPr id="201" name="Google Shape;263;p 8"/>
          <p:cNvPicPr/>
          <p:nvPr/>
        </p:nvPicPr>
        <p:blipFill>
          <a:blip r:embed="rId4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sp>
        <p:nvSpPr>
          <p:cNvPr id="202" name="Google Shape;324;p 1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33546E"/>
                </a:solidFill>
                <a:latin typeface="Arial"/>
                <a:ea typeface="Arial"/>
              </a:rPr>
              <a:t>Antidepressivi</a:t>
            </a:r>
            <a:endParaRPr lang="zxx" sz="2400" b="0" strike="noStrike" spc="-1" dirty="0">
              <a:latin typeface="Arial"/>
            </a:endParaRPr>
          </a:p>
        </p:txBody>
      </p:sp>
      <p:pic>
        <p:nvPicPr>
          <p:cNvPr id="203" name="Immagine 202"/>
          <p:cNvPicPr/>
          <p:nvPr/>
        </p:nvPicPr>
        <p:blipFill>
          <a:blip r:embed="rId5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204" name="Google Shape;263;p 33"/>
          <p:cNvPicPr/>
          <p:nvPr/>
        </p:nvPicPr>
        <p:blipFill>
          <a:blip r:embed="rId4"/>
          <a:srcRect t="25981" b="29580"/>
          <a:stretch/>
        </p:blipFill>
        <p:spPr>
          <a:xfrm>
            <a:off x="909972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C2ABA7A-CDA3-6334-F747-78B3F4A6E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105" y="6531840"/>
            <a:ext cx="10047079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324;p 3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33546E"/>
                </a:solidFill>
                <a:latin typeface="Arial"/>
                <a:ea typeface="Arial"/>
              </a:rPr>
              <a:t>Antidepressivi</a:t>
            </a:r>
            <a:endParaRPr lang="zxx" sz="2400" b="0" strike="noStrike" spc="-1" dirty="0">
              <a:latin typeface="Arial"/>
            </a:endParaRPr>
          </a:p>
        </p:txBody>
      </p:sp>
      <p:sp>
        <p:nvSpPr>
          <p:cNvPr id="206" name="Google Shape;354;p46"/>
          <p:cNvSpPr/>
          <p:nvPr/>
        </p:nvSpPr>
        <p:spPr>
          <a:xfrm>
            <a:off x="0" y="6449040"/>
            <a:ext cx="12004560" cy="8316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pic>
        <p:nvPicPr>
          <p:cNvPr id="207" name="Google Shape;357;p46"/>
          <p:cNvPicPr/>
          <p:nvPr/>
        </p:nvPicPr>
        <p:blipFill>
          <a:blip r:embed="rId3"/>
          <a:stretch/>
        </p:blipFill>
        <p:spPr>
          <a:xfrm>
            <a:off x="0" y="1100520"/>
            <a:ext cx="12191400" cy="78480"/>
          </a:xfrm>
          <a:prstGeom prst="rect">
            <a:avLst/>
          </a:prstGeom>
          <a:ln w="0">
            <a:noFill/>
          </a:ln>
        </p:spPr>
      </p:pic>
      <p:pic>
        <p:nvPicPr>
          <p:cNvPr id="208" name="Google Shape;359;p46" descr="Immagine che contiene testo, schermata, menu&#10;&#10;Descrizione generata automaticamente"/>
          <p:cNvPicPr/>
          <p:nvPr/>
        </p:nvPicPr>
        <p:blipFill>
          <a:blip r:embed="rId4"/>
          <a:srcRect b="32797"/>
          <a:stretch/>
        </p:blipFill>
        <p:spPr>
          <a:xfrm>
            <a:off x="322200" y="1281960"/>
            <a:ext cx="11360160" cy="4480920"/>
          </a:xfrm>
          <a:prstGeom prst="rect">
            <a:avLst/>
          </a:prstGeom>
          <a:ln w="0">
            <a:noFill/>
          </a:ln>
        </p:spPr>
      </p:pic>
      <p:pic>
        <p:nvPicPr>
          <p:cNvPr id="209" name="Google Shape;263;p 10"/>
          <p:cNvPicPr/>
          <p:nvPr/>
        </p:nvPicPr>
        <p:blipFill>
          <a:blip r:embed="rId5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10" name="Immagine 209"/>
          <p:cNvPicPr/>
          <p:nvPr/>
        </p:nvPicPr>
        <p:blipFill>
          <a:blip r:embed="rId6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08636E2-A7DE-96FC-C2FF-55125D3F68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105" y="6531840"/>
            <a:ext cx="10047079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324;p 2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33546E"/>
                </a:solidFill>
                <a:latin typeface="Arial"/>
                <a:ea typeface="Arial"/>
              </a:rPr>
              <a:t>Antidepressivi</a:t>
            </a:r>
            <a:endParaRPr lang="zxx" sz="2400" b="0" strike="noStrike" spc="-1" dirty="0">
              <a:latin typeface="Arial"/>
            </a:endParaRPr>
          </a:p>
        </p:txBody>
      </p:sp>
      <p:sp>
        <p:nvSpPr>
          <p:cNvPr id="212" name="Google Shape;344;p45"/>
          <p:cNvSpPr/>
          <p:nvPr/>
        </p:nvSpPr>
        <p:spPr>
          <a:xfrm>
            <a:off x="0" y="6449040"/>
            <a:ext cx="12004560" cy="8316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pic>
        <p:nvPicPr>
          <p:cNvPr id="213" name="Google Shape;347;p45"/>
          <p:cNvPicPr/>
          <p:nvPr/>
        </p:nvPicPr>
        <p:blipFill>
          <a:blip r:embed="rId3"/>
          <a:stretch/>
        </p:blipFill>
        <p:spPr>
          <a:xfrm>
            <a:off x="0" y="1100520"/>
            <a:ext cx="12191400" cy="78480"/>
          </a:xfrm>
          <a:prstGeom prst="rect">
            <a:avLst/>
          </a:prstGeom>
          <a:ln w="0">
            <a:noFill/>
          </a:ln>
        </p:spPr>
      </p:pic>
      <p:pic>
        <p:nvPicPr>
          <p:cNvPr id="214" name="Google Shape;349;p45"/>
          <p:cNvPicPr/>
          <p:nvPr/>
        </p:nvPicPr>
        <p:blipFill>
          <a:blip r:embed="rId4"/>
          <a:srcRect r="-571" b="43866"/>
          <a:stretch/>
        </p:blipFill>
        <p:spPr>
          <a:xfrm>
            <a:off x="369360" y="1487520"/>
            <a:ext cx="11329920" cy="2471760"/>
          </a:xfrm>
          <a:prstGeom prst="rect">
            <a:avLst/>
          </a:prstGeom>
          <a:ln w="0">
            <a:noFill/>
          </a:ln>
        </p:spPr>
      </p:pic>
      <p:pic>
        <p:nvPicPr>
          <p:cNvPr id="215" name="Google Shape;263;p 9"/>
          <p:cNvPicPr/>
          <p:nvPr/>
        </p:nvPicPr>
        <p:blipFill>
          <a:blip r:embed="rId5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16" name="Immagine 215"/>
          <p:cNvPicPr/>
          <p:nvPr/>
        </p:nvPicPr>
        <p:blipFill>
          <a:blip r:embed="rId6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217" name="Google Shape;369;p47" descr="Immagine che contiene testo, schermata, menu&#10;&#10;Descrizione generata automaticamente"/>
          <p:cNvPicPr/>
          <p:nvPr/>
        </p:nvPicPr>
        <p:blipFill>
          <a:blip r:embed="rId7"/>
          <a:srcRect t="67504"/>
          <a:stretch/>
        </p:blipFill>
        <p:spPr>
          <a:xfrm>
            <a:off x="405720" y="4248360"/>
            <a:ext cx="11265840" cy="214812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69FF367-B58A-C919-5ECD-3F34EB3CE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9105" y="6531840"/>
            <a:ext cx="10047079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324;p 4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33546E"/>
                </a:solidFill>
                <a:latin typeface="Arial"/>
                <a:ea typeface="Arial"/>
              </a:rPr>
              <a:t>Antidepressivi</a:t>
            </a:r>
            <a:endParaRPr lang="zxx" sz="2400" b="0" strike="noStrike" spc="-1" dirty="0">
              <a:latin typeface="Arial"/>
            </a:endParaRPr>
          </a:p>
        </p:txBody>
      </p:sp>
      <p:sp>
        <p:nvSpPr>
          <p:cNvPr id="219" name="PlaceHolder 1"/>
          <p:cNvSpPr>
            <a:spLocks noGrp="1"/>
          </p:cNvSpPr>
          <p:nvPr>
            <p:ph/>
          </p:nvPr>
        </p:nvSpPr>
        <p:spPr>
          <a:xfrm>
            <a:off x="415440" y="1536480"/>
            <a:ext cx="11360160" cy="45543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25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2500" b="0" strike="noStrike" spc="-1">
              <a:latin typeface="Arial"/>
            </a:endParaRPr>
          </a:p>
        </p:txBody>
      </p:sp>
      <p:sp>
        <p:nvSpPr>
          <p:cNvPr id="220" name="Google Shape;376;p48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1" name="Google Shape;377;p48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2" name="Google Shape;378;p48"/>
          <p:cNvSpPr/>
          <p:nvPr/>
        </p:nvSpPr>
        <p:spPr>
          <a:xfrm>
            <a:off x="632880" y="1999440"/>
            <a:ext cx="11142720" cy="34723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31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 conclusione, ci sono evidenze preliminari che mostrano una </a:t>
            </a:r>
            <a:r>
              <a:rPr lang="it-IT" sz="2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riduzione</a:t>
            </a:r>
            <a:r>
              <a:rPr lang="it-IT" sz="2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delle concentrazioni di alcuni antidepressivi dopo gli interventi di chirurgia bariatrica</a:t>
            </a:r>
            <a:endParaRPr lang="zxx" sz="23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3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300" b="0" strike="noStrike" spc="-1" dirty="0">
              <a:latin typeface="Arial"/>
            </a:endParaRPr>
          </a:p>
          <a:p>
            <a:pPr marL="285840" indent="-31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 risultati sono variabili tra gli antidepressivi e i dati preliminari suggeriscono che l'assorbimento possa </a:t>
            </a:r>
            <a:r>
              <a:rPr lang="it-IT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migliorare</a:t>
            </a:r>
            <a:r>
              <a:rPr lang="it-IT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col tempo</a:t>
            </a:r>
            <a:r>
              <a:rPr lang="it-IT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</a:t>
            </a:r>
          </a:p>
          <a:p>
            <a:pPr marL="285840" indent="-31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zxx" sz="2300" b="0" strike="noStrike" spc="-1" dirty="0">
              <a:latin typeface="Arial"/>
            </a:endParaRPr>
          </a:p>
          <a:p>
            <a:pPr marL="285840" indent="-317520">
              <a:lnSpc>
                <a:spcPct val="107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stato segnalato un rischio elevato di </a:t>
            </a:r>
            <a:r>
              <a:rPr lang="it-IT" sz="2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suicidio</a:t>
            </a:r>
            <a:r>
              <a:rPr lang="it-IT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nei pazienti post chirurgia bariatrica rispetto ai controlli</a:t>
            </a:r>
            <a:endParaRPr lang="zxx" sz="14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3" name="Google Shape;263;p 12"/>
          <p:cNvPicPr/>
          <p:nvPr/>
        </p:nvPicPr>
        <p:blipFill>
          <a:blip r:embed="rId3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24" name="Immagine 223"/>
          <p:cNvPicPr/>
          <p:nvPr/>
        </p:nvPicPr>
        <p:blipFill>
          <a:blip r:embed="rId4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63FEC82-F940-4A64-CC28-AF4ACE3BA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105" y="6531840"/>
            <a:ext cx="10047079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324;p 6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33546E"/>
                </a:solidFill>
                <a:latin typeface="Arial"/>
                <a:ea typeface="Arial"/>
              </a:rPr>
              <a:t>Antidepressivi</a:t>
            </a:r>
            <a:endParaRPr lang="zxx" sz="2400" b="0" strike="noStrike" spc="-1" dirty="0">
              <a:latin typeface="Arial"/>
            </a:endParaRPr>
          </a:p>
        </p:txBody>
      </p:sp>
      <p:sp>
        <p:nvSpPr>
          <p:cNvPr id="226" name="PlaceHolder 1"/>
          <p:cNvSpPr>
            <a:spLocks noGrp="1"/>
          </p:cNvSpPr>
          <p:nvPr>
            <p:ph/>
          </p:nvPr>
        </p:nvSpPr>
        <p:spPr>
          <a:xfrm>
            <a:off x="415440" y="1536480"/>
            <a:ext cx="11360160" cy="45543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</p:txBody>
      </p:sp>
      <p:sp>
        <p:nvSpPr>
          <p:cNvPr id="227" name="Google Shape;419;p52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8" name="Google Shape;420;p52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29" name="Google Shape;421;p52"/>
          <p:cNvSpPr/>
          <p:nvPr/>
        </p:nvSpPr>
        <p:spPr>
          <a:xfrm>
            <a:off x="700560" y="1694251"/>
            <a:ext cx="11360160" cy="432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93840">
              <a:lnSpc>
                <a:spcPct val="107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it-IT" sz="2600" spc="-1" dirty="0">
                <a:solidFill>
                  <a:srgbClr val="000000"/>
                </a:solidFill>
                <a:latin typeface="Calibri"/>
                <a:ea typeface="Calibri"/>
              </a:rPr>
              <a:t>Mantenere la </a:t>
            </a:r>
            <a:r>
              <a:rPr lang="it-IT" sz="2600" b="1" spc="-1" dirty="0">
                <a:solidFill>
                  <a:srgbClr val="000000"/>
                </a:solidFill>
                <a:latin typeface="Calibri"/>
                <a:ea typeface="Calibri"/>
              </a:rPr>
              <a:t>collaborazione</a:t>
            </a:r>
            <a:r>
              <a:rPr lang="it-IT" sz="2600" spc="-1" dirty="0">
                <a:solidFill>
                  <a:srgbClr val="000000"/>
                </a:solidFill>
                <a:latin typeface="Calibri"/>
                <a:ea typeface="Calibri"/>
              </a:rPr>
              <a:t> tra l’equipe chirurgica e psichiatrica </a:t>
            </a:r>
          </a:p>
          <a:p>
            <a:pPr marL="343080" indent="-393840">
              <a:lnSpc>
                <a:spcPct val="107000"/>
              </a:lnSpc>
              <a:buClr>
                <a:srgbClr val="000000"/>
              </a:buClr>
              <a:buFont typeface="Arial"/>
              <a:buAutoNum type="arabicPeriod"/>
            </a:pPr>
            <a:endParaRPr lang="it-IT" sz="260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343080" indent="-393840">
              <a:lnSpc>
                <a:spcPct val="107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it-IT" sz="2600" strike="noStrike" spc="-1" dirty="0">
                <a:solidFill>
                  <a:srgbClr val="000000"/>
                </a:solidFill>
                <a:latin typeface="Calibri"/>
                <a:ea typeface="Calibri"/>
              </a:rPr>
              <a:t>Trattare il paziente e stabilire la dose più efficace </a:t>
            </a:r>
            <a:r>
              <a:rPr lang="it-IT" sz="2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prima</a:t>
            </a:r>
            <a:r>
              <a:rPr lang="it-IT" sz="2600" strike="noStrike" spc="-1" dirty="0">
                <a:solidFill>
                  <a:srgbClr val="000000"/>
                </a:solidFill>
                <a:latin typeface="Calibri"/>
                <a:ea typeface="Calibri"/>
              </a:rPr>
              <a:t> dell’intervento</a:t>
            </a:r>
          </a:p>
          <a:p>
            <a:pPr marL="343080" indent="-393840">
              <a:lnSpc>
                <a:spcPct val="107000"/>
              </a:lnSpc>
              <a:buClr>
                <a:srgbClr val="000000"/>
              </a:buClr>
              <a:buFont typeface="Arial"/>
              <a:buAutoNum type="arabicPeriod"/>
            </a:pPr>
            <a:endParaRPr lang="zxx" sz="2600" b="0" strike="noStrike" spc="-1" dirty="0">
              <a:latin typeface="Arial"/>
            </a:endParaRPr>
          </a:p>
          <a:p>
            <a:pPr marL="343080" indent="-393840">
              <a:lnSpc>
                <a:spcPct val="107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it-IT" sz="2600" spc="-1" dirty="0">
                <a:solidFill>
                  <a:srgbClr val="000000"/>
                </a:solidFill>
                <a:latin typeface="Calibri"/>
                <a:ea typeface="Calibri"/>
              </a:rPr>
              <a:t>Informare </a:t>
            </a:r>
            <a:r>
              <a:rPr lang="it-IT" sz="2600" strike="noStrike" spc="-1" dirty="0">
                <a:solidFill>
                  <a:srgbClr val="000000"/>
                </a:solidFill>
                <a:latin typeface="Calibri"/>
                <a:ea typeface="Calibri"/>
              </a:rPr>
              <a:t>il paziente su potenziali </a:t>
            </a:r>
            <a:r>
              <a:rPr lang="it-IT" sz="2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peggioramenti</a:t>
            </a:r>
            <a:r>
              <a:rPr lang="it-IT" sz="2600" strike="noStrike" spc="-1" dirty="0">
                <a:solidFill>
                  <a:srgbClr val="000000"/>
                </a:solidFill>
                <a:latin typeface="Calibri"/>
                <a:ea typeface="Calibri"/>
              </a:rPr>
              <a:t> dei sintomi psichiatrici </a:t>
            </a:r>
          </a:p>
          <a:p>
            <a:pPr marL="343080" indent="-393840">
              <a:lnSpc>
                <a:spcPct val="107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endParaRPr lang="it-IT" sz="2600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343080" indent="-393840">
              <a:lnSpc>
                <a:spcPct val="107000"/>
              </a:lnSpc>
              <a:spcBef>
                <a:spcPts val="799"/>
              </a:spcBef>
              <a:buClr>
                <a:srgbClr val="000000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it-IT" sz="2600" spc="-1" dirty="0">
                <a:solidFill>
                  <a:srgbClr val="000000"/>
                </a:solidFill>
                <a:latin typeface="Calibri"/>
                <a:ea typeface="Calibri"/>
              </a:rPr>
              <a:t>Usare </a:t>
            </a:r>
            <a:r>
              <a:rPr lang="it-IT" sz="2600" b="1" spc="-1" dirty="0">
                <a:solidFill>
                  <a:srgbClr val="000000"/>
                </a:solidFill>
                <a:latin typeface="Calibri"/>
                <a:ea typeface="Calibri"/>
              </a:rPr>
              <a:t>scale standardizzate</a:t>
            </a:r>
            <a:r>
              <a:rPr lang="it-IT" sz="2600" spc="-1" dirty="0">
                <a:solidFill>
                  <a:srgbClr val="000000"/>
                </a:solidFill>
                <a:latin typeface="Calibri"/>
                <a:ea typeface="Calibri"/>
              </a:rPr>
              <a:t> per valutare la gravità dei sintomi nel primo anno post-operatorio</a:t>
            </a:r>
          </a:p>
          <a:p>
            <a:pPr>
              <a:lnSpc>
                <a:spcPct val="107000"/>
              </a:lnSpc>
              <a:spcBef>
                <a:spcPts val="799"/>
              </a:spcBef>
              <a:buClr>
                <a:srgbClr val="000000"/>
              </a:buClr>
              <a:tabLst>
                <a:tab pos="0" algn="l"/>
              </a:tabLst>
            </a:pPr>
            <a:endParaRPr lang="zxx" sz="2600" b="0" strike="noStrike" spc="-1" dirty="0">
              <a:latin typeface="Arial"/>
            </a:endParaRPr>
          </a:p>
        </p:txBody>
      </p:sp>
      <p:pic>
        <p:nvPicPr>
          <p:cNvPr id="230" name="Google Shape;263;p 16"/>
          <p:cNvPicPr/>
          <p:nvPr/>
        </p:nvPicPr>
        <p:blipFill>
          <a:blip r:embed="rId3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31" name="Immagine 230"/>
          <p:cNvPicPr/>
          <p:nvPr/>
        </p:nvPicPr>
        <p:blipFill>
          <a:blip r:embed="rId4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9BAF4B9-940D-272C-D409-B20CBE666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105" y="6531840"/>
            <a:ext cx="10047079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324;p 7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33546E"/>
                </a:solidFill>
                <a:latin typeface="Arial"/>
                <a:ea typeface="Arial"/>
              </a:rPr>
              <a:t>Antidepressivi</a:t>
            </a:r>
            <a:endParaRPr lang="zxx" sz="2400" b="0" strike="noStrike" spc="-1" dirty="0">
              <a:latin typeface="Arial"/>
            </a:endParaRPr>
          </a:p>
        </p:txBody>
      </p:sp>
      <p:sp>
        <p:nvSpPr>
          <p:cNvPr id="233" name="PlaceHolder 1"/>
          <p:cNvSpPr>
            <a:spLocks noGrp="1"/>
          </p:cNvSpPr>
          <p:nvPr>
            <p:ph/>
          </p:nvPr>
        </p:nvSpPr>
        <p:spPr>
          <a:xfrm>
            <a:off x="415440" y="1536480"/>
            <a:ext cx="11360160" cy="45543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</p:txBody>
      </p:sp>
      <p:sp>
        <p:nvSpPr>
          <p:cNvPr id="234" name="Google Shape;430;p53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5" name="Google Shape;431;p53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36" name="Google Shape;432;p53"/>
          <p:cNvSpPr/>
          <p:nvPr/>
        </p:nvSpPr>
        <p:spPr>
          <a:xfrm>
            <a:off x="700560" y="2039849"/>
            <a:ext cx="11360160" cy="34126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it-IT" sz="2800" spc="-1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r>
              <a:rPr lang="it-IT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 Poiché la riduzione della biodisponibilità si verifica soprattutto nel primo mese dopo l’intervento chirurgico, la valutazione dei sintomi dovrebbe avvenire entro questo periodo.</a:t>
            </a:r>
            <a:r>
              <a:rPr lang="it-IT" sz="2600" spc="-1" dirty="0">
                <a:solidFill>
                  <a:srgbClr val="000000"/>
                </a:solidFill>
                <a:latin typeface="Calibri"/>
                <a:ea typeface="Calibri"/>
              </a:rPr>
              <a:t> Si consigliano valutazioni ripetute a </a:t>
            </a:r>
            <a:r>
              <a:rPr lang="it-IT" sz="2600" b="1" spc="-1" dirty="0">
                <a:solidFill>
                  <a:srgbClr val="000000"/>
                </a:solidFill>
                <a:latin typeface="Calibri"/>
                <a:ea typeface="Calibri"/>
              </a:rPr>
              <a:t>3,6 e 12 mesi</a:t>
            </a:r>
          </a:p>
          <a:p>
            <a:pPr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26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it-IT" sz="2600" spc="-1" dirty="0">
                <a:solidFill>
                  <a:srgbClr val="000000"/>
                </a:solidFill>
                <a:latin typeface="Calibri"/>
                <a:ea typeface="Calibri"/>
              </a:rPr>
              <a:t>6</a:t>
            </a:r>
            <a:r>
              <a:rPr lang="zxx" sz="2600" b="0" strike="noStrike" spc="-1">
                <a:solidFill>
                  <a:srgbClr val="000000"/>
                </a:solidFill>
                <a:latin typeface="Calibri"/>
                <a:ea typeface="Calibri"/>
              </a:rPr>
              <a:t>.  </a:t>
            </a:r>
            <a:r>
              <a:rPr lang="it-IT" sz="2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Tutti i pazienti che assumono SSRI dovrebbero avere a disposizione i contatti per il trattamento psichiatrico di emergenza vicino alla loro zona di residenza.</a:t>
            </a:r>
            <a:endParaRPr lang="zxx" sz="2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2700" b="0" strike="noStrike" spc="-1" dirty="0">
              <a:latin typeface="Arial"/>
            </a:endParaRPr>
          </a:p>
        </p:txBody>
      </p:sp>
      <p:pic>
        <p:nvPicPr>
          <p:cNvPr id="237" name="Google Shape;263;p 17"/>
          <p:cNvPicPr/>
          <p:nvPr/>
        </p:nvPicPr>
        <p:blipFill>
          <a:blip r:embed="rId3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38" name="Immagine 237"/>
          <p:cNvPicPr/>
          <p:nvPr/>
        </p:nvPicPr>
        <p:blipFill>
          <a:blip r:embed="rId4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89615AF-2CB5-4C3E-8104-3FA532498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105" y="6531840"/>
            <a:ext cx="10047079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324;p 5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33546E"/>
                </a:solidFill>
                <a:latin typeface="Arial"/>
                <a:ea typeface="Arial"/>
              </a:rPr>
              <a:t>Antidepressivi</a:t>
            </a:r>
            <a:endParaRPr lang="zxx" sz="2400" b="0" strike="noStrike" spc="-1" dirty="0">
              <a:latin typeface="Arial"/>
            </a:endParaRPr>
          </a:p>
        </p:txBody>
      </p:sp>
      <p:sp>
        <p:nvSpPr>
          <p:cNvPr id="240" name="PlaceHolder 1"/>
          <p:cNvSpPr>
            <a:spLocks noGrp="1"/>
          </p:cNvSpPr>
          <p:nvPr>
            <p:ph/>
          </p:nvPr>
        </p:nvSpPr>
        <p:spPr>
          <a:xfrm>
            <a:off x="415440" y="1536480"/>
            <a:ext cx="11360160" cy="45543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</p:txBody>
      </p:sp>
      <p:sp>
        <p:nvSpPr>
          <p:cNvPr id="241" name="Google Shape;441;p54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42" name="Google Shape;442;p54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43" name="Google Shape;443;p54"/>
          <p:cNvSpPr/>
          <p:nvPr/>
        </p:nvSpPr>
        <p:spPr>
          <a:xfrm>
            <a:off x="700560" y="1975680"/>
            <a:ext cx="11360160" cy="33042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  <a:buNone/>
            </a:pPr>
            <a:r>
              <a:rPr lang="it-IT" sz="2600" spc="-1" dirty="0">
                <a:solidFill>
                  <a:srgbClr val="000000"/>
                </a:solidFill>
                <a:latin typeface="Calibri"/>
                <a:ea typeface="Calibri"/>
              </a:rPr>
              <a:t>7</a:t>
            </a:r>
            <a:r>
              <a:rPr lang="it-IT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r>
              <a:rPr lang="it-IT" sz="2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caso di ricorrenza dei sintomi psichiatrici, fornire supporto psicosociale durante il recupero e aumentare la biodisponibilità del farmaco utilizzando formulazioni che vengono assorbite più rapidamente come </a:t>
            </a:r>
            <a:r>
              <a:rPr lang="it-IT" sz="2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liquide, compresse triturabili o preparazioni a rilascio immediato</a:t>
            </a:r>
            <a:r>
              <a:rPr lang="it-IT" sz="2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.</a:t>
            </a:r>
            <a:endParaRPr lang="zxx" sz="2600" b="1" strike="noStrike" spc="-1" dirty="0">
              <a:latin typeface="Arial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buNone/>
            </a:pPr>
            <a:endParaRPr lang="zxx" sz="26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buNone/>
            </a:pPr>
            <a:r>
              <a:rPr lang="it-IT" sz="2600" spc="-1" dirty="0">
                <a:solidFill>
                  <a:srgbClr val="000000"/>
                </a:solidFill>
                <a:latin typeface="Calibri"/>
                <a:ea typeface="Calibri"/>
              </a:rPr>
              <a:t>8</a:t>
            </a:r>
            <a:r>
              <a:rPr lang="it-IT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r>
              <a:rPr lang="it-IT" sz="2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Aumentare</a:t>
            </a:r>
            <a:r>
              <a:rPr lang="it-IT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il dosaggio e/o </a:t>
            </a:r>
            <a:r>
              <a:rPr lang="it-IT" sz="2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dividere</a:t>
            </a:r>
            <a:r>
              <a:rPr lang="it-IT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la dose in somministrazioni multiple e/o usare formulazioni transdermiche o intravenose. </a:t>
            </a:r>
            <a:endParaRPr lang="zxx" sz="2600" b="0" strike="noStrike" spc="-1" dirty="0">
              <a:latin typeface="Arial"/>
            </a:endParaRPr>
          </a:p>
        </p:txBody>
      </p:sp>
      <p:pic>
        <p:nvPicPr>
          <p:cNvPr id="244" name="Google Shape;263;p 18"/>
          <p:cNvPicPr/>
          <p:nvPr/>
        </p:nvPicPr>
        <p:blipFill>
          <a:blip r:embed="rId3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45" name="Immagine 244"/>
          <p:cNvPicPr/>
          <p:nvPr/>
        </p:nvPicPr>
        <p:blipFill>
          <a:blip r:embed="rId4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96CEEB9-EB9C-3F30-619A-3A055F431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105" y="6531840"/>
            <a:ext cx="10047079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/>
          </p:nvPr>
        </p:nvSpPr>
        <p:spPr>
          <a:xfrm>
            <a:off x="415440" y="1536480"/>
            <a:ext cx="11360160" cy="45543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20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2000" b="0" strike="noStrike" spc="-1">
              <a:latin typeface="Arial"/>
            </a:endParaRPr>
          </a:p>
        </p:txBody>
      </p:sp>
      <p:sp>
        <p:nvSpPr>
          <p:cNvPr id="247" name="Google Shape;452;p55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48" name="Google Shape;453;p55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49" name="Google Shape;454;p55"/>
          <p:cNvSpPr/>
          <p:nvPr/>
        </p:nvSpPr>
        <p:spPr>
          <a:xfrm>
            <a:off x="889740" y="1857224"/>
            <a:ext cx="10411560" cy="40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marL="285840" indent="-311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Gli effetti della chirurgia bariatrica sulla farmacocinetica degli </a:t>
            </a:r>
            <a:r>
              <a:rPr lang="it-IT" sz="2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stabilizzatori dell'umore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sono ancora poco conosciuti.</a:t>
            </a:r>
            <a:endParaRPr lang="zxx" sz="24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4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400" b="0" strike="noStrike" spc="-1" dirty="0">
              <a:latin typeface="Arial"/>
            </a:endParaRPr>
          </a:p>
          <a:p>
            <a:pPr marL="285840" indent="-311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Solo pochi studi hanno cercato di analizzare gli effetti di queste procedure su questa classe di farmaci</a:t>
            </a:r>
            <a:endParaRPr lang="zxx" sz="24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tabLst>
                <a:tab pos="0" algn="l"/>
              </a:tabLst>
            </a:pPr>
            <a:endParaRPr lang="it-IT" sz="24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85840" indent="-3110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Un ridotto</a:t>
            </a:r>
            <a:r>
              <a:rPr lang="it-IT" sz="2400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assorbimento 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degli stabilizzatori dell'umore può causare una </a:t>
            </a:r>
            <a:r>
              <a:rPr lang="it-IT" sz="2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protezione insufficiente 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o importanti </a:t>
            </a:r>
            <a:r>
              <a:rPr lang="it-IT" sz="2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effetti collaterali</a:t>
            </a:r>
            <a:endParaRPr lang="zxx" sz="2400" b="1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200" b="1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2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2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200" b="0" strike="noStrike" spc="-1" dirty="0">
              <a:latin typeface="Arial"/>
            </a:endParaRPr>
          </a:p>
        </p:txBody>
      </p:sp>
      <p:sp>
        <p:nvSpPr>
          <p:cNvPr id="250" name="Google Shape;457;p55"/>
          <p:cNvSpPr/>
          <p:nvPr/>
        </p:nvSpPr>
        <p:spPr>
          <a:xfrm>
            <a:off x="0" y="0"/>
            <a:ext cx="12191400" cy="111024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33546E"/>
                </a:solidFill>
                <a:latin typeface="Arial"/>
                <a:ea typeface="Arial"/>
              </a:rPr>
              <a:t>Stabilizzatori dell’umore: litio</a:t>
            </a:r>
            <a:endParaRPr lang="zxx" sz="2400" b="0" strike="noStrike" spc="-1" dirty="0">
              <a:latin typeface="Arial"/>
            </a:endParaRPr>
          </a:p>
        </p:txBody>
      </p:sp>
      <p:pic>
        <p:nvPicPr>
          <p:cNvPr id="251" name="Google Shape;263;p 19"/>
          <p:cNvPicPr/>
          <p:nvPr/>
        </p:nvPicPr>
        <p:blipFill>
          <a:blip r:embed="rId3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52" name="Immagine 251"/>
          <p:cNvPicPr/>
          <p:nvPr/>
        </p:nvPicPr>
        <p:blipFill>
          <a:blip r:embed="rId4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457;p 1"/>
          <p:cNvSpPr/>
          <p:nvPr/>
        </p:nvSpPr>
        <p:spPr>
          <a:xfrm>
            <a:off x="0" y="0"/>
            <a:ext cx="12191400" cy="111024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it-IT" sz="2400" b="1" i="0" u="none" strike="noStrike" kern="1200" cap="none" spc="-1" normalizeH="0" baseline="0" noProof="0">
                <a:ln>
                  <a:noFill/>
                </a:ln>
                <a:solidFill>
                  <a:srgbClr val="33546E"/>
                </a:solidFill>
                <a:effectLst/>
                <a:uLnTx/>
                <a:uFillTx/>
                <a:latin typeface="Arial"/>
                <a:ea typeface="Arial"/>
              </a:rPr>
              <a:t>Stabilizzatori dell’umore: litio</a:t>
            </a:r>
            <a:endParaRPr kumimoji="0" lang="zxx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4" name="PlaceHolder 1"/>
          <p:cNvSpPr>
            <a:spLocks noGrp="1"/>
          </p:cNvSpPr>
          <p:nvPr>
            <p:ph/>
          </p:nvPr>
        </p:nvSpPr>
        <p:spPr>
          <a:xfrm>
            <a:off x="415440" y="1536480"/>
            <a:ext cx="11360160" cy="45543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</p:txBody>
      </p:sp>
      <p:sp>
        <p:nvSpPr>
          <p:cNvPr id="255" name="Google Shape;463;p56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56" name="Google Shape;464;p56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57" name="Google Shape;465;p56"/>
          <p:cNvSpPr/>
          <p:nvPr/>
        </p:nvSpPr>
        <p:spPr>
          <a:xfrm>
            <a:off x="831840" y="1357920"/>
            <a:ext cx="11360160" cy="491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400" b="0" strike="noStrike" spc="-1" dirty="0">
              <a:latin typeface="Arial"/>
            </a:endParaRPr>
          </a:p>
          <a:p>
            <a:pPr marL="285840" indent="-324000">
              <a:lnSpc>
                <a:spcPct val="107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La prevalenza dell’uso del </a:t>
            </a:r>
            <a:r>
              <a:rPr lang="it-IT" sz="2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litio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400" spc="-1" dirty="0">
                <a:solidFill>
                  <a:srgbClr val="000000"/>
                </a:solidFill>
                <a:latin typeface="Calibri"/>
                <a:ea typeface="Calibri"/>
              </a:rPr>
              <a:t>tra i pazienti sottoposti ad interventi di chirurgia bariatrica è intorno </a:t>
            </a:r>
            <a:r>
              <a:rPr lang="it-IT" sz="2400" b="1" spc="-1" dirty="0">
                <a:solidFill>
                  <a:srgbClr val="000000"/>
                </a:solidFill>
                <a:latin typeface="Calibri"/>
                <a:ea typeface="Calibri"/>
              </a:rPr>
              <a:t>all’1.2%</a:t>
            </a:r>
            <a:r>
              <a:rPr lang="it-IT" sz="2400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</a:p>
          <a:p>
            <a:pPr>
              <a:lnSpc>
                <a:spcPct val="107000"/>
              </a:lnSpc>
              <a:buClr>
                <a:srgbClr val="000000"/>
              </a:buClr>
              <a:tabLst>
                <a:tab pos="0" algn="l"/>
              </a:tabLst>
            </a:pPr>
            <a:endParaRPr lang="zxx" sz="2400" b="0" strike="noStrike" spc="-1" dirty="0">
              <a:latin typeface="Arial"/>
            </a:endParaRPr>
          </a:p>
          <a:p>
            <a:pPr marL="285840" indent="-324000">
              <a:lnSpc>
                <a:spcPct val="107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400" spc="-1" dirty="0">
                <a:solidFill>
                  <a:srgbClr val="000000"/>
                </a:solidFill>
                <a:latin typeface="Calibri"/>
                <a:ea typeface="Calibri"/>
              </a:rPr>
              <a:t>Diversi case-reports hanno mostrato casi di tossicità litio-correlata sia dopo SG che dopo RYGB</a:t>
            </a:r>
          </a:p>
          <a:p>
            <a:pPr marL="285840" indent="-324000">
              <a:lnSpc>
                <a:spcPct val="107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zxx" sz="2400" b="0" strike="noStrike" spc="-1" dirty="0">
              <a:latin typeface="Arial"/>
            </a:endParaRPr>
          </a:p>
          <a:p>
            <a:pPr marL="285840" indent="-324000">
              <a:lnSpc>
                <a:spcPct val="107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</a:t>
            </a:r>
            <a:r>
              <a:rPr lang="it-IT" sz="2400" spc="-1" dirty="0">
                <a:solidFill>
                  <a:srgbClr val="000000"/>
                </a:solidFill>
                <a:latin typeface="Calibri"/>
                <a:ea typeface="Calibri"/>
              </a:rPr>
              <a:t>ossibili cause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endParaRPr lang="zxx" sz="24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     - Aumentata </a:t>
            </a:r>
            <a:r>
              <a:rPr lang="it-IT" sz="2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dissoluzione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( aumento del </a:t>
            </a:r>
            <a:r>
              <a:rPr lang="it-IT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ph</a:t>
            </a: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)</a:t>
            </a:r>
            <a:endParaRPr lang="zxx" sz="24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     -Alterato </a:t>
            </a:r>
            <a:r>
              <a:rPr lang="it-IT" sz="2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stato di idratazione</a:t>
            </a:r>
            <a:endParaRPr lang="zxx" sz="2400" b="1" strike="noStrike" spc="-1" dirty="0">
              <a:latin typeface="Arial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     -</a:t>
            </a:r>
            <a:r>
              <a:rPr lang="it-IT" sz="2400" strike="noStrike" spc="-1" dirty="0">
                <a:solidFill>
                  <a:srgbClr val="000000"/>
                </a:solidFill>
                <a:latin typeface="Calibri"/>
                <a:ea typeface="Calibri"/>
              </a:rPr>
              <a:t>Rapida </a:t>
            </a:r>
            <a:r>
              <a:rPr lang="it-IT" sz="2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perdita di peso</a:t>
            </a:r>
            <a:endParaRPr lang="zxx" sz="2400" b="1" strike="noStrike" spc="-1" dirty="0">
              <a:latin typeface="Arial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24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4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400" b="0" strike="noStrike" spc="-1" dirty="0">
              <a:latin typeface="Arial"/>
            </a:endParaRPr>
          </a:p>
        </p:txBody>
      </p:sp>
      <p:pic>
        <p:nvPicPr>
          <p:cNvPr id="258" name="Google Shape;263;p 20"/>
          <p:cNvPicPr/>
          <p:nvPr/>
        </p:nvPicPr>
        <p:blipFill>
          <a:blip r:embed="rId3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59" name="Immagine 258"/>
          <p:cNvPicPr/>
          <p:nvPr/>
        </p:nvPicPr>
        <p:blipFill>
          <a:blip r:embed="rId4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25B4737-515D-56A9-3159-0545E780D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812" y="6531840"/>
            <a:ext cx="3243415" cy="3403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/>
          </p:nvPr>
        </p:nvSpPr>
        <p:spPr>
          <a:xfrm>
            <a:off x="-167400" y="1639080"/>
            <a:ext cx="11943000" cy="44517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zxx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2000" b="0" strike="noStrike" spc="-1">
              <a:latin typeface="Arial"/>
            </a:endParaRPr>
          </a:p>
        </p:txBody>
      </p:sp>
      <p:sp>
        <p:nvSpPr>
          <p:cNvPr id="136" name="Google Shape;238;p35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37" name="Google Shape;239;p35"/>
          <p:cNvSpPr/>
          <p:nvPr/>
        </p:nvSpPr>
        <p:spPr>
          <a:xfrm>
            <a:off x="9787680" y="272520"/>
            <a:ext cx="2259000" cy="61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38" name="Google Shape;240;p35"/>
          <p:cNvSpPr/>
          <p:nvPr/>
        </p:nvSpPr>
        <p:spPr>
          <a:xfrm>
            <a:off x="981360" y="1999440"/>
            <a:ext cx="10411560" cy="333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br>
              <a:rPr sz="2000"/>
            </a:br>
            <a:endParaRPr lang="zxx" sz="2000" b="0" strike="noStrike" spc="-1">
              <a:latin typeface="Arial"/>
            </a:endParaRPr>
          </a:p>
        </p:txBody>
      </p:sp>
      <p:pic>
        <p:nvPicPr>
          <p:cNvPr id="139" name="Google Shape;241;p35"/>
          <p:cNvPicPr/>
          <p:nvPr/>
        </p:nvPicPr>
        <p:blipFill>
          <a:blip r:embed="rId3"/>
          <a:stretch/>
        </p:blipFill>
        <p:spPr>
          <a:xfrm>
            <a:off x="0" y="587520"/>
            <a:ext cx="12191400" cy="5194800"/>
          </a:xfrm>
          <a:prstGeom prst="rect">
            <a:avLst/>
          </a:prstGeom>
          <a:ln w="0">
            <a:noFill/>
          </a:ln>
        </p:spPr>
      </p:pic>
      <p:pic>
        <p:nvPicPr>
          <p:cNvPr id="140" name="Google Shape;243;p35"/>
          <p:cNvPicPr/>
          <p:nvPr/>
        </p:nvPicPr>
        <p:blipFill>
          <a:blip r:embed="rId4"/>
          <a:srcRect t="25981" b="29580"/>
          <a:stretch/>
        </p:blipFill>
        <p:spPr>
          <a:xfrm>
            <a:off x="831240" y="6539760"/>
            <a:ext cx="1905120" cy="324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/>
          </p:nvPr>
        </p:nvSpPr>
        <p:spPr>
          <a:xfrm>
            <a:off x="415440" y="1536480"/>
            <a:ext cx="11360160" cy="45543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</p:txBody>
      </p:sp>
      <p:sp>
        <p:nvSpPr>
          <p:cNvPr id="261" name="Google Shape;474;p57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62" name="Google Shape;475;p57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63" name="Google Shape;476;p57"/>
          <p:cNvSpPr/>
          <p:nvPr/>
        </p:nvSpPr>
        <p:spPr>
          <a:xfrm>
            <a:off x="321840" y="1245600"/>
            <a:ext cx="11724840" cy="511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  <a:p>
            <a:pPr>
              <a:lnSpc>
                <a:spcPct val="107000"/>
              </a:lnSpc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</p:txBody>
      </p:sp>
      <p:pic>
        <p:nvPicPr>
          <p:cNvPr id="264" name="Google Shape;477;p57" descr="Immagine che contiene testo, schermata, numero, Carattere&#10;&#10;Descrizione generata automaticamente"/>
          <p:cNvPicPr/>
          <p:nvPr/>
        </p:nvPicPr>
        <p:blipFill>
          <a:blip r:embed="rId3"/>
          <a:srcRect t="5599" r="687" b="9050"/>
          <a:stretch/>
        </p:blipFill>
        <p:spPr>
          <a:xfrm>
            <a:off x="561600" y="1245600"/>
            <a:ext cx="10866240" cy="5116680"/>
          </a:xfrm>
          <a:prstGeom prst="rect">
            <a:avLst/>
          </a:prstGeom>
          <a:ln w="0">
            <a:noFill/>
          </a:ln>
        </p:spPr>
      </p:pic>
      <p:sp>
        <p:nvSpPr>
          <p:cNvPr id="265" name="Google Shape;480;p57"/>
          <p:cNvSpPr/>
          <p:nvPr/>
        </p:nvSpPr>
        <p:spPr>
          <a:xfrm>
            <a:off x="0" y="0"/>
            <a:ext cx="12191400" cy="111024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it-IT" sz="2400" b="1" i="0" u="none" strike="noStrike" kern="1200" cap="none" spc="-1" normalizeH="0" baseline="0" noProof="0">
                <a:ln>
                  <a:noFill/>
                </a:ln>
                <a:solidFill>
                  <a:srgbClr val="33546E"/>
                </a:solidFill>
                <a:effectLst/>
                <a:uLnTx/>
                <a:uFillTx/>
                <a:latin typeface="Arial"/>
                <a:ea typeface="Arial"/>
              </a:rPr>
              <a:t>Stabilizzatori dell’umore: litio</a:t>
            </a:r>
            <a:endParaRPr kumimoji="0" lang="zxx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66" name="Google Shape;263;p 21"/>
          <p:cNvPicPr/>
          <p:nvPr/>
        </p:nvPicPr>
        <p:blipFill>
          <a:blip r:embed="rId4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67" name="Immagine 266"/>
          <p:cNvPicPr/>
          <p:nvPr/>
        </p:nvPicPr>
        <p:blipFill>
          <a:blip r:embed="rId5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EF042A2-BF5E-1481-E1EC-CDB40DB2C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953" y="6531840"/>
            <a:ext cx="5831134" cy="3261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/>
          </p:nvPr>
        </p:nvSpPr>
        <p:spPr>
          <a:xfrm>
            <a:off x="415440" y="1536480"/>
            <a:ext cx="11360160" cy="45543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</p:txBody>
      </p:sp>
      <p:sp>
        <p:nvSpPr>
          <p:cNvPr id="269" name="Google Shape;486;p58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it-IT" sz="2400" b="1" i="0" u="none" strike="noStrike" kern="1200" cap="none" spc="-1" normalizeH="0" baseline="0" noProof="0">
                <a:ln>
                  <a:noFill/>
                </a:ln>
                <a:solidFill>
                  <a:srgbClr val="33546E"/>
                </a:solidFill>
                <a:effectLst/>
                <a:uLnTx/>
                <a:uFillTx/>
                <a:latin typeface="Arial"/>
                <a:ea typeface="Arial"/>
              </a:rPr>
              <a:t>Stabilizzatori dell’umore: litio</a:t>
            </a:r>
            <a:endParaRPr kumimoji="0" lang="zxx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0" name="Google Shape;487;p58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71" name="Google Shape;488;p58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72" name="Google Shape;489;p58"/>
          <p:cNvSpPr/>
          <p:nvPr/>
        </p:nvSpPr>
        <p:spPr>
          <a:xfrm>
            <a:off x="415440" y="629640"/>
            <a:ext cx="11724840" cy="511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7000"/>
              </a:lnSpc>
              <a:buNone/>
              <a:tabLst>
                <a:tab pos="0" algn="l"/>
              </a:tabLst>
            </a:pPr>
            <a:endParaRPr lang="zxx" sz="14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14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1. Mantenere la </a:t>
            </a:r>
            <a:r>
              <a:rPr lang="it-IT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collaborazione</a:t>
            </a: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tra equipe chirurgica e psichiatrica nelle fasi </a:t>
            </a:r>
            <a:r>
              <a:rPr lang="it-IT" sz="21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pre</a:t>
            </a: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e post operatorie</a:t>
            </a:r>
            <a:endParaRPr lang="zxx" sz="2100" b="0" strike="noStrike" spc="-1" dirty="0">
              <a:latin typeface="Arial"/>
            </a:endParaRPr>
          </a:p>
          <a:p>
            <a:pPr marL="34308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2100" b="0" strike="noStrike" spc="-1" dirty="0">
              <a:latin typeface="Arial"/>
            </a:endParaRPr>
          </a:p>
          <a:p>
            <a:pPr marL="34308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2.Determinare i </a:t>
            </a:r>
            <a:r>
              <a:rPr lang="it-IT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livelli</a:t>
            </a: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di</a:t>
            </a: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litio</a:t>
            </a: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preoperatori ed </a:t>
            </a:r>
            <a:r>
              <a:rPr lang="it-IT" sz="2100" strike="noStrike" spc="-1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21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ffettuare una valutazione clinica dell'umore con scale di valutazione</a:t>
            </a:r>
            <a:endParaRPr lang="zxx" sz="2100" b="0" strike="noStrike" spc="-1" dirty="0">
              <a:latin typeface="Arial"/>
            </a:endParaRPr>
          </a:p>
          <a:p>
            <a:pPr marL="34308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2100" b="0" strike="noStrike" spc="-1" dirty="0">
              <a:latin typeface="Arial"/>
            </a:endParaRPr>
          </a:p>
          <a:p>
            <a:pPr marL="34308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3. </a:t>
            </a:r>
            <a:r>
              <a:rPr lang="it-IT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Educare</a:t>
            </a: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il paziente sull’importanza di bere almeno tra i 2 e tre L di acqua al giorno</a:t>
            </a:r>
          </a:p>
          <a:p>
            <a:pPr marL="34308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2100" b="0" strike="noStrike" spc="-1" dirty="0">
              <a:latin typeface="Arial"/>
            </a:endParaRPr>
          </a:p>
          <a:p>
            <a:pPr marL="34308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4. Valutare </a:t>
            </a:r>
            <a:r>
              <a:rPr lang="it-IT" sz="2100" strike="noStrike" spc="-1" dirty="0">
                <a:solidFill>
                  <a:srgbClr val="000000"/>
                </a:solidFill>
                <a:latin typeface="Calibri"/>
                <a:ea typeface="Calibri"/>
              </a:rPr>
              <a:t>settimanalmente</a:t>
            </a:r>
            <a:r>
              <a:rPr lang="it-IT" sz="2100" spc="-1" dirty="0">
                <a:solidFill>
                  <a:srgbClr val="000000"/>
                </a:solidFill>
                <a:latin typeface="Calibri"/>
                <a:ea typeface="Calibri"/>
              </a:rPr>
              <a:t> i </a:t>
            </a:r>
            <a:r>
              <a:rPr lang="it-IT" sz="2100" b="1" spc="-1" dirty="0">
                <a:solidFill>
                  <a:srgbClr val="000000"/>
                </a:solidFill>
                <a:latin typeface="Calibri"/>
                <a:ea typeface="Calibri"/>
              </a:rPr>
              <a:t>livelli di litio </a:t>
            </a:r>
            <a:r>
              <a:rPr lang="it-IT" sz="2100" spc="-1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it-IT" sz="2100" b="1" spc="-1" dirty="0">
                <a:solidFill>
                  <a:srgbClr val="000000"/>
                </a:solidFill>
                <a:latin typeface="Calibri"/>
                <a:ea typeface="Calibri"/>
              </a:rPr>
              <a:t> il GFR </a:t>
            </a:r>
            <a:r>
              <a:rPr lang="it-IT" sz="2100" spc="-1" dirty="0">
                <a:solidFill>
                  <a:srgbClr val="000000"/>
                </a:solidFill>
                <a:latin typeface="Calibri"/>
                <a:ea typeface="Calibri"/>
              </a:rPr>
              <a:t>per 6 settimane e successivamente ogni 2 settimane fino a 6 mesi dopo l’intervento</a:t>
            </a: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 Dopodiché richiedere la </a:t>
            </a:r>
            <a:r>
              <a:rPr lang="it-IT" sz="21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litiemia</a:t>
            </a: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mensilmente fino ad 1 an</a:t>
            </a:r>
            <a:r>
              <a:rPr lang="it-IT" sz="2100" spc="-1" dirty="0">
                <a:solidFill>
                  <a:srgbClr val="000000"/>
                </a:solidFill>
                <a:latin typeface="Calibri"/>
                <a:ea typeface="Calibri"/>
              </a:rPr>
              <a:t>no dall’intervento</a:t>
            </a:r>
            <a:endParaRPr lang="zxx" sz="2100" b="0" strike="noStrike" spc="-1" dirty="0">
              <a:latin typeface="Arial"/>
            </a:endParaRPr>
          </a:p>
          <a:p>
            <a:pPr marL="343080" indent="-228600"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2100" b="0" strike="noStrike" spc="-1" dirty="0">
              <a:latin typeface="Arial"/>
            </a:endParaRPr>
          </a:p>
          <a:p>
            <a:pPr marL="343080" indent="-228600">
              <a:lnSpc>
                <a:spcPct val="107000"/>
              </a:lnSpc>
              <a:spcBef>
                <a:spcPts val="799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zxx" sz="2100" b="0" strike="noStrike" spc="-1" dirty="0">
              <a:latin typeface="Arial"/>
            </a:endParaRPr>
          </a:p>
        </p:txBody>
      </p:sp>
      <p:pic>
        <p:nvPicPr>
          <p:cNvPr id="273" name="Google Shape;263;p 22"/>
          <p:cNvPicPr/>
          <p:nvPr/>
        </p:nvPicPr>
        <p:blipFill>
          <a:blip r:embed="rId3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6970838-2DB6-FF67-E1F6-A0021F6BBD7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4FD3E2C-2F9E-8823-647A-749304995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0" y="6531840"/>
            <a:ext cx="6208304" cy="37057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/>
          </p:nvPr>
        </p:nvSpPr>
        <p:spPr>
          <a:xfrm>
            <a:off x="415440" y="1536480"/>
            <a:ext cx="11360160" cy="45543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</p:txBody>
      </p:sp>
      <p:sp>
        <p:nvSpPr>
          <p:cNvPr id="275" name="Google Shape;497;p59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it-IT" sz="2400" b="1" i="0" u="none" strike="noStrike" kern="1200" cap="none" spc="-1" normalizeH="0" baseline="0" noProof="0">
                <a:ln>
                  <a:noFill/>
                </a:ln>
                <a:solidFill>
                  <a:srgbClr val="33546E"/>
                </a:solidFill>
                <a:effectLst/>
                <a:uLnTx/>
                <a:uFillTx/>
                <a:latin typeface="Arial"/>
                <a:ea typeface="Arial"/>
              </a:rPr>
              <a:t>Stabilizzatori dell’umore: litio</a:t>
            </a:r>
            <a:endParaRPr kumimoji="0" lang="zxx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6" name="Google Shape;498;p59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77" name="Google Shape;499;p59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78" name="Google Shape;500;p59"/>
          <p:cNvSpPr/>
          <p:nvPr/>
        </p:nvSpPr>
        <p:spPr>
          <a:xfrm>
            <a:off x="415440" y="629640"/>
            <a:ext cx="11724840" cy="511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7000"/>
              </a:lnSpc>
              <a:buNone/>
              <a:tabLst>
                <a:tab pos="0" algn="l"/>
              </a:tabLst>
            </a:pPr>
            <a:endParaRPr lang="zxx" sz="14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14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17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21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5. Considerare la </a:t>
            </a:r>
            <a:r>
              <a:rPr lang="it-IT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riduzione del dosaggio </a:t>
            </a: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se la </a:t>
            </a:r>
            <a:r>
              <a:rPr lang="it-IT" sz="21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litiemia</a:t>
            </a: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supera del 25% i livelli di litio </a:t>
            </a:r>
            <a:r>
              <a:rPr lang="it-IT" sz="21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pre</a:t>
            </a: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operatori</a:t>
            </a:r>
          </a:p>
          <a:p>
            <a:pPr>
              <a:lnSpc>
                <a:spcPct val="107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21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6. </a:t>
            </a:r>
            <a:r>
              <a:rPr lang="it-IT" sz="2100" spc="-1" dirty="0">
                <a:solidFill>
                  <a:srgbClr val="000000"/>
                </a:solidFill>
                <a:latin typeface="Calibri"/>
                <a:ea typeface="Calibri"/>
              </a:rPr>
              <a:t>Per </a:t>
            </a:r>
            <a:r>
              <a:rPr lang="it-IT" sz="2100" b="1" spc="-1" dirty="0">
                <a:solidFill>
                  <a:srgbClr val="000000"/>
                </a:solidFill>
                <a:latin typeface="Calibri"/>
                <a:ea typeface="Calibri"/>
              </a:rPr>
              <a:t>prevenire la disidratazione</a:t>
            </a:r>
            <a:r>
              <a:rPr lang="it-IT" sz="2100" spc="-1" dirty="0">
                <a:solidFill>
                  <a:srgbClr val="000000"/>
                </a:solidFill>
                <a:latin typeface="Calibri"/>
                <a:ea typeface="Calibri"/>
              </a:rPr>
              <a:t>, consigliare al paziente di avvisare il proprio medico o psichiatra in caso di qualsiasi cambiamento nell'assunzione di cibo, liquidi o in caso di vomito grave.</a:t>
            </a:r>
          </a:p>
          <a:p>
            <a:pPr>
              <a:lnSpc>
                <a:spcPct val="107000"/>
              </a:lnSpc>
              <a:spcBef>
                <a:spcPts val="799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it-IT" sz="2100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it-IT" sz="2100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it-IT" sz="2100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it-IT" sz="2100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ct val="107000"/>
              </a:lnSpc>
              <a:spcBef>
                <a:spcPts val="799"/>
              </a:spcBef>
              <a:spcAft>
                <a:spcPts val="799"/>
              </a:spcAft>
              <a:buNone/>
              <a:tabLst>
                <a:tab pos="0" algn="l"/>
              </a:tabLst>
            </a:pPr>
            <a:endParaRPr lang="it-IT" sz="2100" spc="-1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pic>
        <p:nvPicPr>
          <p:cNvPr id="279" name="Google Shape;263;p 23"/>
          <p:cNvPicPr/>
          <p:nvPr/>
        </p:nvPicPr>
        <p:blipFill>
          <a:blip r:embed="rId2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10028CC-F577-2F04-8ACD-A6EA256789B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87F2E8D-C073-A76E-7F18-60BF4B075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0" y="6531840"/>
            <a:ext cx="6208304" cy="37057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/>
          </p:nvPr>
        </p:nvSpPr>
        <p:spPr>
          <a:xfrm>
            <a:off x="415440" y="1536480"/>
            <a:ext cx="11360160" cy="45543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</p:txBody>
      </p:sp>
      <p:sp>
        <p:nvSpPr>
          <p:cNvPr id="281" name="Google Shape;508;p60"/>
          <p:cNvSpPr/>
          <p:nvPr/>
        </p:nvSpPr>
        <p:spPr>
          <a:xfrm>
            <a:off x="720" y="14040"/>
            <a:ext cx="12191400" cy="109728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zxx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1" spc="-1" dirty="0">
                <a:solidFill>
                  <a:srgbClr val="33546E"/>
                </a:solidFill>
                <a:latin typeface="Arial"/>
                <a:ea typeface="Arial"/>
              </a:rPr>
              <a:t>Stabilizzatori dell’umore: antiepilettici</a:t>
            </a:r>
            <a:endParaRPr lang="zxx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zxx" sz="1870" b="0" strike="noStrike" spc="-1" dirty="0">
              <a:latin typeface="Arial"/>
            </a:endParaRPr>
          </a:p>
        </p:txBody>
      </p:sp>
      <p:sp>
        <p:nvSpPr>
          <p:cNvPr id="282" name="Google Shape;509;p60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83" name="Google Shape;510;p60"/>
          <p:cNvSpPr/>
          <p:nvPr/>
        </p:nvSpPr>
        <p:spPr>
          <a:xfrm>
            <a:off x="9293040" y="6449040"/>
            <a:ext cx="2388960" cy="44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340" b="0" strike="noStrike" spc="-1">
                <a:solidFill>
                  <a:srgbClr val="595959"/>
                </a:solidFill>
                <a:latin typeface="Arial"/>
                <a:ea typeface="Arial"/>
              </a:rPr>
              <a:t>Dott.  - nome conf - data</a:t>
            </a:r>
            <a:endParaRPr lang="zxx" sz="1340" b="0" strike="noStrike" spc="-1">
              <a:latin typeface="Arial"/>
            </a:endParaRPr>
          </a:p>
        </p:txBody>
      </p:sp>
      <p:sp>
        <p:nvSpPr>
          <p:cNvPr id="284" name="Google Shape;511;p60"/>
          <p:cNvSpPr/>
          <p:nvPr/>
        </p:nvSpPr>
        <p:spPr>
          <a:xfrm>
            <a:off x="1014840" y="1830600"/>
            <a:ext cx="10411560" cy="333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pic>
        <p:nvPicPr>
          <p:cNvPr id="285" name="Google Shape;512;p60"/>
          <p:cNvPicPr/>
          <p:nvPr/>
        </p:nvPicPr>
        <p:blipFill>
          <a:blip r:embed="rId3"/>
          <a:srcRect t="5004"/>
          <a:stretch/>
        </p:blipFill>
        <p:spPr>
          <a:xfrm>
            <a:off x="513360" y="1193760"/>
            <a:ext cx="11611440" cy="3509280"/>
          </a:xfrm>
          <a:prstGeom prst="rect">
            <a:avLst/>
          </a:prstGeom>
          <a:ln w="0">
            <a:noFill/>
          </a:ln>
        </p:spPr>
      </p:pic>
      <p:pic>
        <p:nvPicPr>
          <p:cNvPr id="286" name="Google Shape;513;p60"/>
          <p:cNvPicPr/>
          <p:nvPr/>
        </p:nvPicPr>
        <p:blipFill>
          <a:blip r:embed="rId4"/>
          <a:stretch/>
        </p:blipFill>
        <p:spPr>
          <a:xfrm>
            <a:off x="665640" y="4522680"/>
            <a:ext cx="11168280" cy="2383200"/>
          </a:xfrm>
          <a:prstGeom prst="rect">
            <a:avLst/>
          </a:prstGeom>
          <a:ln w="0">
            <a:noFill/>
          </a:ln>
        </p:spPr>
      </p:pic>
      <p:sp>
        <p:nvSpPr>
          <p:cNvPr id="287" name="Google Shape;514;p60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pic>
        <p:nvPicPr>
          <p:cNvPr id="288" name="Google Shape;263;p 24"/>
          <p:cNvPicPr/>
          <p:nvPr/>
        </p:nvPicPr>
        <p:blipFill>
          <a:blip r:embed="rId5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3EABDFC-7A73-8C5F-1317-DA4E7F2FD384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2807B76-C4A0-5D47-7895-E8B2931A5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3591" y="6582762"/>
            <a:ext cx="6880963" cy="31411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/>
          </p:nvPr>
        </p:nvSpPr>
        <p:spPr>
          <a:xfrm>
            <a:off x="415440" y="1536480"/>
            <a:ext cx="11360160" cy="45543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</p:txBody>
      </p:sp>
      <p:sp>
        <p:nvSpPr>
          <p:cNvPr id="290" name="Google Shape;522;p61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it-IT" sz="2400" b="1" i="0" u="none" strike="noStrike" kern="1200" cap="none" spc="-1" normalizeH="0" baseline="0" noProof="0">
                <a:ln>
                  <a:noFill/>
                </a:ln>
                <a:solidFill>
                  <a:srgbClr val="33546E"/>
                </a:solidFill>
                <a:effectLst/>
                <a:uLnTx/>
                <a:uFillTx/>
                <a:latin typeface="Arial"/>
                <a:ea typeface="Arial"/>
              </a:rPr>
              <a:t>Stabilizzatori dell’umore: antiepilettici</a:t>
            </a:r>
            <a:endParaRPr kumimoji="0" lang="zxx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1" name="Google Shape;523;p61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92" name="Google Shape;524;p61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93" name="Google Shape;525;p61"/>
          <p:cNvSpPr/>
          <p:nvPr/>
        </p:nvSpPr>
        <p:spPr>
          <a:xfrm>
            <a:off x="1014840" y="1830600"/>
            <a:ext cx="10411560" cy="333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pic>
        <p:nvPicPr>
          <p:cNvPr id="294" name="Google Shape;526;p61"/>
          <p:cNvPicPr/>
          <p:nvPr/>
        </p:nvPicPr>
        <p:blipFill>
          <a:blip r:embed="rId3"/>
          <a:srcRect t="4286" r="842" b="8760"/>
          <a:stretch/>
        </p:blipFill>
        <p:spPr>
          <a:xfrm>
            <a:off x="280080" y="1242000"/>
            <a:ext cx="11627640" cy="5114880"/>
          </a:xfrm>
          <a:prstGeom prst="rect">
            <a:avLst/>
          </a:prstGeom>
          <a:ln w="0">
            <a:noFill/>
          </a:ln>
        </p:spPr>
      </p:pic>
      <p:pic>
        <p:nvPicPr>
          <p:cNvPr id="295" name="Google Shape;263;p 25"/>
          <p:cNvPicPr/>
          <p:nvPr/>
        </p:nvPicPr>
        <p:blipFill>
          <a:blip r:embed="rId4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4C1E9BA-5055-E601-AD8F-7CC5610A29A0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D03C36C-5AF2-4BA7-D745-6A72EF22A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109" y="6534883"/>
            <a:ext cx="6589429" cy="33103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534;p62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it-IT" sz="2400" b="1" i="0" u="none" strike="noStrike" kern="1200" cap="none" spc="-1" normalizeH="0" baseline="0" noProof="0">
                <a:ln>
                  <a:noFill/>
                </a:ln>
                <a:solidFill>
                  <a:srgbClr val="33546E"/>
                </a:solidFill>
                <a:effectLst/>
                <a:uLnTx/>
                <a:uFillTx/>
                <a:latin typeface="Arial"/>
                <a:ea typeface="Arial"/>
              </a:rPr>
              <a:t>Stabilizzatori dell’umore: antiepilettici</a:t>
            </a:r>
            <a:endParaRPr kumimoji="0" lang="zxx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8" name="Google Shape;535;p62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99" name="Google Shape;536;p62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300" name="Google Shape;537;p62"/>
          <p:cNvSpPr/>
          <p:nvPr/>
        </p:nvSpPr>
        <p:spPr>
          <a:xfrm>
            <a:off x="268020" y="2068200"/>
            <a:ext cx="5827680" cy="226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300" spc="-1" dirty="0">
                <a:solidFill>
                  <a:srgbClr val="000000"/>
                </a:solidFill>
                <a:latin typeface="Calibri"/>
                <a:ea typeface="Calibri"/>
              </a:rPr>
              <a:t>In questo studio in vitro si evidenzia una</a:t>
            </a:r>
            <a:r>
              <a:rPr lang="it-IT" sz="2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bassa e insufficiente </a:t>
            </a:r>
            <a:r>
              <a:rPr lang="it-IT" sz="2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solubilità</a:t>
            </a:r>
            <a:r>
              <a:rPr lang="it-IT" sz="2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della </a:t>
            </a:r>
            <a:r>
              <a:rPr lang="it-IT" sz="23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lamotrigina</a:t>
            </a:r>
            <a:endParaRPr lang="zxx" sz="23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3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Dimezzando la dose, </a:t>
            </a:r>
            <a:r>
              <a:rPr lang="it-IT" sz="2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raddoppia</a:t>
            </a:r>
            <a:r>
              <a:rPr lang="it-IT" sz="2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la percentuale di farmaco </a:t>
            </a:r>
            <a:r>
              <a:rPr lang="it-IT" sz="2300" spc="-1" dirty="0">
                <a:solidFill>
                  <a:srgbClr val="000000"/>
                </a:solidFill>
                <a:latin typeface="Calibri"/>
                <a:ea typeface="Calibri"/>
              </a:rPr>
              <a:t>dissolto, quindi per superare i problemi di dissoluzione/solubilità i pazienti potrebbero beneficiare dalla divisione della dose giornaliera</a:t>
            </a:r>
            <a:endParaRPr lang="zxx" sz="18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</p:txBody>
      </p:sp>
      <p:pic>
        <p:nvPicPr>
          <p:cNvPr id="301" name="Google Shape;538;p62"/>
          <p:cNvPicPr/>
          <p:nvPr/>
        </p:nvPicPr>
        <p:blipFill>
          <a:blip r:embed="rId3"/>
          <a:stretch/>
        </p:blipFill>
        <p:spPr>
          <a:xfrm>
            <a:off x="5974560" y="1383840"/>
            <a:ext cx="6216840" cy="5003280"/>
          </a:xfrm>
          <a:prstGeom prst="rect">
            <a:avLst/>
          </a:prstGeom>
          <a:ln w="0">
            <a:noFill/>
          </a:ln>
        </p:spPr>
      </p:pic>
      <p:pic>
        <p:nvPicPr>
          <p:cNvPr id="302" name="Google Shape;263;p 26"/>
          <p:cNvPicPr/>
          <p:nvPr/>
        </p:nvPicPr>
        <p:blipFill>
          <a:blip r:embed="rId4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0A24CB2-3869-5AE9-D7D2-0E8BEA668D1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710A9AE-6C5F-1A40-6CA8-BD91D38B6E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7109" y="6531840"/>
            <a:ext cx="7003474" cy="34909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/>
          </p:nvPr>
        </p:nvSpPr>
        <p:spPr>
          <a:xfrm>
            <a:off x="415440" y="1536480"/>
            <a:ext cx="11360160" cy="45543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</p:txBody>
      </p:sp>
      <p:sp>
        <p:nvSpPr>
          <p:cNvPr id="304" name="Google Shape;546;p63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1" spc="-1">
                <a:solidFill>
                  <a:srgbClr val="33546E"/>
                </a:solidFill>
                <a:latin typeface="Arial"/>
                <a:ea typeface="Arial"/>
              </a:rPr>
              <a:t>Stabilizzatori dell’umore: antiepilettici</a:t>
            </a:r>
            <a:endParaRPr lang="zxx" sz="2400" b="0" strike="noStrike" spc="-1" dirty="0">
              <a:latin typeface="Arial"/>
            </a:endParaRPr>
          </a:p>
        </p:txBody>
      </p:sp>
      <p:sp>
        <p:nvSpPr>
          <p:cNvPr id="305" name="Google Shape;547;p63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306" name="Google Shape;548;p63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307" name="Google Shape;549;p63"/>
          <p:cNvSpPr/>
          <p:nvPr/>
        </p:nvSpPr>
        <p:spPr>
          <a:xfrm>
            <a:off x="266400" y="1683720"/>
            <a:ext cx="6255360" cy="316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marL="285840" indent="-31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Da otto pazienti trattati con SG e </a:t>
            </a:r>
            <a:r>
              <a:rPr lang="it-IT" sz="2300" spc="-1" dirty="0">
                <a:solidFill>
                  <a:srgbClr val="000000"/>
                </a:solidFill>
                <a:latin typeface="Calibri"/>
                <a:ea typeface="Calibri"/>
              </a:rPr>
              <a:t>in terapia con </a:t>
            </a:r>
            <a:r>
              <a:rPr lang="it-IT" sz="2300" b="1" spc="-1" dirty="0">
                <a:solidFill>
                  <a:srgbClr val="000000"/>
                </a:solidFill>
                <a:latin typeface="Calibri"/>
                <a:ea typeface="Calibri"/>
              </a:rPr>
              <a:t>carbamazepina</a:t>
            </a:r>
            <a:r>
              <a:rPr lang="it-IT" sz="2300" spc="-1" dirty="0">
                <a:solidFill>
                  <a:srgbClr val="000000"/>
                </a:solidFill>
                <a:latin typeface="Calibri"/>
                <a:ea typeface="Calibri"/>
              </a:rPr>
              <a:t> per diverse indicazioni questo studio ha mostrato una:</a:t>
            </a:r>
          </a:p>
          <a:p>
            <a:pPr marL="285840" indent="-31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zxx" sz="23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     -</a:t>
            </a:r>
            <a:r>
              <a:rPr lang="it-IT" sz="2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riduzione</a:t>
            </a:r>
            <a:r>
              <a:rPr lang="it-IT" sz="2300" b="1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300" spc="-1" dirty="0">
                <a:solidFill>
                  <a:srgbClr val="000000"/>
                </a:solidFill>
                <a:latin typeface="Calibri"/>
                <a:ea typeface="Calibri"/>
              </a:rPr>
              <a:t>della concentrazione di CBZ in 4 pazienti</a:t>
            </a:r>
            <a:endParaRPr lang="zxx" sz="230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30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     - Un </a:t>
            </a:r>
            <a:r>
              <a:rPr lang="it-IT" sz="2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incremento</a:t>
            </a:r>
            <a:r>
              <a:rPr lang="it-IT" sz="2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300" spc="-1" dirty="0">
                <a:solidFill>
                  <a:srgbClr val="000000"/>
                </a:solidFill>
                <a:latin typeface="Calibri"/>
                <a:ea typeface="Calibri"/>
              </a:rPr>
              <a:t>della concentrazione in 1 paziente</a:t>
            </a:r>
            <a:endParaRPr lang="zxx" sz="23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300" b="0" strike="noStrike" spc="-1" dirty="0">
              <a:latin typeface="Arial"/>
            </a:endParaRPr>
          </a:p>
        </p:txBody>
      </p:sp>
      <p:pic>
        <p:nvPicPr>
          <p:cNvPr id="308" name="Google Shape;550;p63"/>
          <p:cNvPicPr/>
          <p:nvPr/>
        </p:nvPicPr>
        <p:blipFill>
          <a:blip r:embed="rId3"/>
          <a:stretch/>
        </p:blipFill>
        <p:spPr>
          <a:xfrm>
            <a:off x="6898320" y="1366200"/>
            <a:ext cx="5037120" cy="4877280"/>
          </a:xfrm>
          <a:prstGeom prst="rect">
            <a:avLst/>
          </a:prstGeom>
          <a:ln w="0">
            <a:noFill/>
          </a:ln>
        </p:spPr>
      </p:pic>
      <p:pic>
        <p:nvPicPr>
          <p:cNvPr id="309" name="Google Shape;263;p 27"/>
          <p:cNvPicPr/>
          <p:nvPr/>
        </p:nvPicPr>
        <p:blipFill>
          <a:blip r:embed="rId4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B3B313D-9ECB-475A-B572-709B120B0C2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F554AA6-9F01-92B5-08B1-E770E5952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2418" y="6556993"/>
            <a:ext cx="7434921" cy="30694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557;p64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33546E"/>
                </a:solidFill>
                <a:latin typeface="Arial"/>
                <a:ea typeface="Arial"/>
              </a:rPr>
              <a:t>Antipsicotici</a:t>
            </a:r>
            <a:endParaRPr lang="zxx" sz="2400" b="0" strike="noStrike" spc="-1" dirty="0">
              <a:latin typeface="Arial"/>
            </a:endParaRPr>
          </a:p>
        </p:txBody>
      </p:sp>
      <p:sp>
        <p:nvSpPr>
          <p:cNvPr id="311" name="Google Shape;558;p64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312" name="Google Shape;559;p64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grpSp>
        <p:nvGrpSpPr>
          <p:cNvPr id="313" name="Google Shape;560;p64"/>
          <p:cNvGrpSpPr/>
          <p:nvPr/>
        </p:nvGrpSpPr>
        <p:grpSpPr>
          <a:xfrm>
            <a:off x="415440" y="1415520"/>
            <a:ext cx="11314440" cy="4595040"/>
            <a:chOff x="415440" y="1415520"/>
            <a:chExt cx="11314440" cy="4595040"/>
          </a:xfrm>
        </p:grpSpPr>
        <p:pic>
          <p:nvPicPr>
            <p:cNvPr id="314" name="Google Shape;561;p64"/>
            <p:cNvPicPr/>
            <p:nvPr/>
          </p:nvPicPr>
          <p:blipFill>
            <a:blip r:embed="rId3"/>
            <a:stretch/>
          </p:blipFill>
          <p:spPr>
            <a:xfrm>
              <a:off x="444960" y="1415520"/>
              <a:ext cx="11284920" cy="154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5" name="Google Shape;562;p64"/>
            <p:cNvPicPr/>
            <p:nvPr/>
          </p:nvPicPr>
          <p:blipFill>
            <a:blip r:embed="rId4"/>
            <a:stretch/>
          </p:blipFill>
          <p:spPr>
            <a:xfrm>
              <a:off x="415440" y="2959920"/>
              <a:ext cx="11314440" cy="30506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16" name="Google Shape;263;p 28"/>
          <p:cNvPicPr/>
          <p:nvPr/>
        </p:nvPicPr>
        <p:blipFill>
          <a:blip r:embed="rId5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F883214-142F-6ACA-5CFB-343391EFE2A8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C5C36A2-D4E7-1E91-6586-B18020257B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8623" y="6534884"/>
            <a:ext cx="5730737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/>
          </p:nvPr>
        </p:nvSpPr>
        <p:spPr>
          <a:xfrm>
            <a:off x="415440" y="1536480"/>
            <a:ext cx="11360160" cy="45543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r>
              <a:rPr lang="it-IT" sz="1800" b="0" strike="noStrike" spc="-1" dirty="0">
                <a:latin typeface="Arial"/>
              </a:rPr>
              <a:t> </a:t>
            </a:r>
            <a:endParaRPr lang="zxx" sz="1800" b="0" strike="noStrike" spc="-1" dirty="0">
              <a:latin typeface="Arial"/>
            </a:endParaRPr>
          </a:p>
        </p:txBody>
      </p:sp>
      <p:sp>
        <p:nvSpPr>
          <p:cNvPr id="318" name="Google Shape;570;p65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it-IT" sz="2400" b="1" i="0" u="none" strike="noStrike" kern="1200" cap="none" spc="-1" normalizeH="0" baseline="0" noProof="0">
                <a:ln>
                  <a:noFill/>
                </a:ln>
                <a:solidFill>
                  <a:srgbClr val="33546E"/>
                </a:solidFill>
                <a:effectLst/>
                <a:uLnTx/>
                <a:uFillTx/>
                <a:latin typeface="Arial"/>
                <a:ea typeface="Arial"/>
              </a:rPr>
              <a:t>Antipsicotici</a:t>
            </a:r>
            <a:endParaRPr kumimoji="0" lang="zxx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9" name="Google Shape;571;p65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320" name="Google Shape;572;p65"/>
          <p:cNvSpPr/>
          <p:nvPr/>
        </p:nvSpPr>
        <p:spPr>
          <a:xfrm>
            <a:off x="0" y="6449040"/>
            <a:ext cx="12191400" cy="8316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321" name="Google Shape;573;p65"/>
          <p:cNvSpPr/>
          <p:nvPr/>
        </p:nvSpPr>
        <p:spPr>
          <a:xfrm>
            <a:off x="3049560" y="3297600"/>
            <a:ext cx="609876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zxx" sz="1400" b="0" strike="noStrike" spc="-1">
              <a:latin typeface="Arial"/>
            </a:endParaRPr>
          </a:p>
        </p:txBody>
      </p:sp>
      <p:sp>
        <p:nvSpPr>
          <p:cNvPr id="322" name="Google Shape;576;p65"/>
          <p:cNvSpPr/>
          <p:nvPr/>
        </p:nvSpPr>
        <p:spPr>
          <a:xfrm>
            <a:off x="642960" y="2153520"/>
            <a:ext cx="10116360" cy="290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marL="342900" indent="-3429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it-IT" sz="2300" b="1" strike="noStrike" spc="-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300" b="1" strike="noStrike" spc="-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Clozapina</a:t>
            </a:r>
            <a:r>
              <a:rPr lang="it-IT" sz="2300" b="1" strike="noStrike" spc="-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300" b="1" strike="noStrike" spc="-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olanzapina</a:t>
            </a:r>
            <a:r>
              <a:rPr lang="it-IT" sz="2300" b="1" strike="noStrike" spc="-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300" b="1" strike="noStrike" spc="-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quetiapina</a:t>
            </a:r>
            <a:r>
              <a:rPr lang="it-IT" sz="2300" b="1" strike="noStrike" spc="-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300" b="1" strike="noStrike" spc="-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risperidon</a:t>
            </a:r>
            <a:r>
              <a:rPr lang="it-IT" sz="2300" b="1" spc="-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2300" b="1" strike="noStrike" spc="-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it-IT" sz="2300" b="1" strike="noStrike" spc="-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ziprasidon</a:t>
            </a:r>
            <a:r>
              <a:rPr lang="it-IT" sz="2300" b="1" spc="-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2300" b="0" strike="noStrike" spc="-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hanno una maggiore dissoluzione nei controlli </a:t>
            </a:r>
          </a:p>
          <a:p>
            <a:pPr>
              <a:lnSpc>
                <a:spcPct val="100000"/>
              </a:lnSpc>
              <a:buClr>
                <a:srgbClr val="000000"/>
              </a:buClr>
            </a:pPr>
            <a:endParaRPr lang="zxx" sz="23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it-IT" sz="23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t-IT" sz="2300" strike="noStrike" spc="-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dissoluzione dell’</a:t>
            </a:r>
            <a:r>
              <a:rPr lang="it-IT" sz="2300" b="1" strike="noStrike" spc="-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aloperidolo</a:t>
            </a:r>
            <a:r>
              <a:rPr lang="it-IT" sz="2300" strike="noStrike" spc="-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 varia</a:t>
            </a:r>
            <a:endParaRPr lang="zxx" sz="23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it-IT" sz="230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zxx" sz="23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840" indent="-31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3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u</a:t>
            </a:r>
            <a:r>
              <a:rPr lang="it-IT" sz="2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case-report le concentrazioni </a:t>
            </a:r>
            <a:r>
              <a:rPr lang="it-IT" sz="23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sz="23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aloperidolo</a:t>
            </a:r>
            <a:r>
              <a:rPr lang="it-IT" sz="23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erano nel </a:t>
            </a:r>
            <a:r>
              <a:rPr lang="it-IT" sz="23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range terapeutico </a:t>
            </a:r>
            <a:r>
              <a:rPr lang="it-IT" sz="23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sia prima che dopo RYGB</a:t>
            </a:r>
            <a:endParaRPr lang="zxx" sz="23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3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3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3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3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300" b="0" strike="noStrike" spc="-1" dirty="0">
              <a:latin typeface="Arial"/>
            </a:endParaRPr>
          </a:p>
        </p:txBody>
      </p:sp>
      <p:pic>
        <p:nvPicPr>
          <p:cNvPr id="323" name="Google Shape;263;p 29"/>
          <p:cNvPicPr/>
          <p:nvPr/>
        </p:nvPicPr>
        <p:blipFill>
          <a:blip r:embed="rId3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BBA2071-3B1D-7755-B78C-ED5D6874A8F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7F096D8-FA9A-96CC-4733-C4BA6CBC7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151" y="6542575"/>
            <a:ext cx="5730737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582;p66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33546E"/>
                </a:solidFill>
                <a:latin typeface="Arial"/>
                <a:ea typeface="Arial"/>
              </a:rPr>
              <a:t>Effetto dei farmaci sul peso</a:t>
            </a:r>
            <a:endParaRPr lang="zxx" sz="2400" b="0" strike="noStrike" spc="-1" dirty="0">
              <a:latin typeface="Arial"/>
            </a:endParaRPr>
          </a:p>
        </p:txBody>
      </p:sp>
      <p:sp>
        <p:nvSpPr>
          <p:cNvPr id="326" name="Google Shape;583;p66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327" name="Google Shape;584;p66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328" name="Google Shape;585;p66"/>
          <p:cNvSpPr/>
          <p:nvPr/>
        </p:nvSpPr>
        <p:spPr>
          <a:xfrm>
            <a:off x="416400" y="1927293"/>
            <a:ext cx="11131560" cy="36837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br>
              <a:rPr sz="2000"/>
            </a:br>
            <a:endParaRPr lang="zxx" sz="2000" b="0" strike="noStrike" spc="-1">
              <a:latin typeface="Arial"/>
            </a:endParaRPr>
          </a:p>
        </p:txBody>
      </p:sp>
      <p:sp>
        <p:nvSpPr>
          <p:cNvPr id="329" name="Google Shape;586;p66"/>
          <p:cNvSpPr/>
          <p:nvPr/>
        </p:nvSpPr>
        <p:spPr>
          <a:xfrm>
            <a:off x="644040" y="1907185"/>
            <a:ext cx="11131560" cy="278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zxx" sz="22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lang="zxx" sz="2200" b="0" strike="noStrike" spc="-1" dirty="0">
              <a:latin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t-IT" sz="2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La maggior parte degli studi </a:t>
            </a:r>
            <a:r>
              <a:rPr lang="it-IT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non hanno mostrat</a:t>
            </a:r>
            <a:r>
              <a:rPr lang="it-IT" sz="2200" b="1" spc="-1" dirty="0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lang="it-IT" sz="2200" spc="-1" dirty="0">
                <a:solidFill>
                  <a:srgbClr val="000000"/>
                </a:solidFill>
                <a:latin typeface="Calibri"/>
                <a:ea typeface="Calibri"/>
              </a:rPr>
              <a:t> un significativo impatto degli antidepressivi sulla perdita di peso dopo RYGB</a:t>
            </a:r>
            <a:endParaRPr lang="it-IT" sz="2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buClr>
                <a:srgbClr val="000000"/>
              </a:buClr>
              <a:tabLst>
                <a:tab pos="0" algn="l"/>
              </a:tabLst>
            </a:pPr>
            <a:endParaRPr lang="zxx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tabLst>
                <a:tab pos="0" algn="l"/>
              </a:tabLst>
            </a:pPr>
            <a:endParaRPr lang="it-IT" sz="2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t-IT" sz="2200" spc="-1" dirty="0">
                <a:solidFill>
                  <a:srgbClr val="000000"/>
                </a:solidFill>
                <a:latin typeface="Calibri"/>
                <a:ea typeface="Calibri"/>
              </a:rPr>
              <a:t>L'unico studio che ha mostrato riduzioni significative nella perdita di peso con il trattamento antidepressivo aveva basse percentuali di trattamento antidepressivo nel campione (16%) e ha mostrato un maggiore aumento di peso con SNRI e antidepressivi triciclici.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br>
              <a:rPr lang="en-US" sz="3200" dirty="0"/>
            </a:br>
            <a:br>
              <a:rPr lang="en-US" sz="3200" dirty="0"/>
            </a:br>
            <a:endParaRPr lang="en-US" sz="3200" b="0" strike="noStrike" spc="-1" dirty="0">
              <a:latin typeface="Arial"/>
            </a:endParaRPr>
          </a:p>
        </p:txBody>
      </p:sp>
      <p:pic>
        <p:nvPicPr>
          <p:cNvPr id="330" name="Google Shape;263;p 30"/>
          <p:cNvPicPr/>
          <p:nvPr/>
        </p:nvPicPr>
        <p:blipFill>
          <a:blip r:embed="rId3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066D3F6-867B-9FCD-B341-88F835DEB9A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6CB0C4C-1EFB-E7C9-AB80-50372EB27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0" y="6551948"/>
            <a:ext cx="12192000" cy="3060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/>
          </p:nvPr>
        </p:nvSpPr>
        <p:spPr>
          <a:xfrm>
            <a:off x="415440" y="1392480"/>
            <a:ext cx="11360160" cy="45543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</p:txBody>
      </p:sp>
      <p:sp>
        <p:nvSpPr>
          <p:cNvPr id="142" name="Google Shape;249;p36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43" name="Google Shape;250;p36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44" name="Google Shape;251;p36"/>
          <p:cNvSpPr/>
          <p:nvPr/>
        </p:nvSpPr>
        <p:spPr>
          <a:xfrm>
            <a:off x="889620" y="1402560"/>
            <a:ext cx="10411560" cy="425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marL="343080" indent="-349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1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farmaci psicotropi sono tr</a:t>
            </a:r>
            <a:r>
              <a:rPr lang="it-IT" sz="2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i</a:t>
            </a:r>
            <a:r>
              <a:rPr lang="it-IT" sz="21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farmaci </a:t>
            </a:r>
            <a:r>
              <a:rPr lang="it-IT" sz="21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più frequentemente prescritti </a:t>
            </a:r>
            <a:r>
              <a:rPr lang="it-IT" sz="21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 pazienti che vengono sottoposti ad interventi di chirurgia bariatrica</a:t>
            </a:r>
            <a:endParaRPr lang="it-IT" sz="2100" dirty="0">
              <a:solidFill>
                <a:srgbClr val="0D0D0D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9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it-IT" sz="21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9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1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 antidepressivi che rappresentano la classe maggiormente usata</a:t>
            </a:r>
          </a:p>
          <a:p>
            <a:pPr marL="343080" indent="-349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it-IT" sz="2100" dirty="0">
              <a:solidFill>
                <a:srgbClr val="0D0D0D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9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1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35%–38% </a:t>
            </a:r>
            <a:r>
              <a:rPr lang="it-IT" sz="2100" spc="-1" dirty="0">
                <a:solidFill>
                  <a:srgbClr val="000000"/>
                </a:solidFill>
                <a:latin typeface="Calibri"/>
                <a:ea typeface="Calibri"/>
              </a:rPr>
              <a:t>dei canditati alla  chirurgia bariatrica assumono farmaci psicotropi </a:t>
            </a:r>
            <a:r>
              <a:rPr lang="it-IT" sz="2100" b="1" spc="-1" dirty="0">
                <a:solidFill>
                  <a:srgbClr val="000000"/>
                </a:solidFill>
                <a:latin typeface="Calibri"/>
                <a:ea typeface="Calibri"/>
              </a:rPr>
              <a:t>prima</a:t>
            </a:r>
            <a:r>
              <a:rPr lang="it-IT" sz="2100" spc="-1" dirty="0">
                <a:solidFill>
                  <a:srgbClr val="000000"/>
                </a:solidFill>
                <a:latin typeface="Calibri"/>
                <a:ea typeface="Calibri"/>
              </a:rPr>
              <a:t> dell’intervento.</a:t>
            </a:r>
            <a:endParaRPr lang="zxx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zxx" sz="2100" b="0" strike="noStrike" spc="-1" dirty="0">
              <a:latin typeface="Arial"/>
            </a:endParaRPr>
          </a:p>
          <a:p>
            <a:pPr marL="343080" indent="-349200">
              <a:lnSpc>
                <a:spcPct val="107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100" spc="-1" dirty="0">
                <a:solidFill>
                  <a:srgbClr val="000000"/>
                </a:solidFill>
                <a:latin typeface="Calibri"/>
                <a:ea typeface="Calibri"/>
              </a:rPr>
              <a:t>Uno studio retrospettivo di 439 pazienti che sono stati operati con un RYGB ha visto che:</a:t>
            </a:r>
            <a:endParaRPr lang="it-IT" sz="2100" spc="-1" dirty="0">
              <a:latin typeface="Arial"/>
            </a:endParaRPr>
          </a:p>
          <a:p>
            <a:pPr>
              <a:lnSpc>
                <a:spcPct val="107000"/>
              </a:lnSpc>
              <a:buClr>
                <a:srgbClr val="000000"/>
              </a:buClr>
              <a:tabLst>
                <a:tab pos="0" algn="l"/>
              </a:tabLst>
            </a:pP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    </a:t>
            </a:r>
            <a:r>
              <a:rPr lang="it-IT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t-IT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23% dei pazienti ha </a:t>
            </a:r>
            <a:r>
              <a:rPr lang="it-IT" sz="2000" b="0" i="0" u="sng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aumentato il dosaggio</a:t>
            </a:r>
            <a:r>
              <a:rPr lang="it-IT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dell’ antidepressivo</a:t>
            </a:r>
          </a:p>
          <a:p>
            <a:pPr algn="l"/>
            <a:r>
              <a:rPr lang="it-IT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-Il 40% ha continuato a necessitare dello stesso antidepressivo</a:t>
            </a:r>
          </a:p>
          <a:p>
            <a:pPr algn="l"/>
            <a:r>
              <a:rPr lang="it-IT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-Il 18% ha avuto un cambiamento del farmaco antidepressivo</a:t>
            </a:r>
          </a:p>
          <a:p>
            <a:pPr algn="l"/>
            <a:r>
              <a:rPr lang="it-IT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-Il 16% ha avuto una </a:t>
            </a:r>
            <a:r>
              <a:rPr lang="it-IT" sz="2000" b="0" i="0" u="sng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diminuzione del dosaggio</a:t>
            </a:r>
            <a:r>
              <a:rPr lang="it-IT" sz="2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ha interrotto il proprio antidepressivo.</a:t>
            </a:r>
          </a:p>
          <a:p>
            <a:pPr marL="343080" indent="-216000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endParaRPr lang="zxx" sz="2100" b="0" strike="noStrike" spc="-1" dirty="0">
              <a:latin typeface="Arial"/>
            </a:endParaRPr>
          </a:p>
          <a:p>
            <a:pPr marL="34308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2100" b="0" strike="noStrike" spc="-1" dirty="0">
              <a:latin typeface="Arial"/>
            </a:endParaRPr>
          </a:p>
          <a:p>
            <a:pPr marL="34308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zxx" sz="2100" b="0" strike="noStrike" spc="-1" dirty="0">
              <a:latin typeface="Arial"/>
            </a:endParaRPr>
          </a:p>
        </p:txBody>
      </p:sp>
      <p:pic>
        <p:nvPicPr>
          <p:cNvPr id="145" name="Immagine 144"/>
          <p:cNvPicPr/>
          <p:nvPr/>
        </p:nvPicPr>
        <p:blipFill>
          <a:blip r:embed="rId3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146" name="Google Shape;263;p 1"/>
          <p:cNvPicPr/>
          <p:nvPr/>
        </p:nvPicPr>
        <p:blipFill>
          <a:blip r:embed="rId4"/>
          <a:srcRect t="25981" b="29580"/>
          <a:stretch/>
        </p:blipFill>
        <p:spPr>
          <a:xfrm>
            <a:off x="9098640" y="396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DD8AEBE-F724-8F7D-62D2-E331FB769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0" y="6551948"/>
            <a:ext cx="12192000" cy="30605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/>
          </p:nvPr>
        </p:nvSpPr>
        <p:spPr>
          <a:xfrm>
            <a:off x="-167400" y="1639080"/>
            <a:ext cx="11943000" cy="44517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</p:txBody>
      </p:sp>
      <p:sp>
        <p:nvSpPr>
          <p:cNvPr id="332" name="Google Shape;594;p67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it-IT" sz="2400" b="1" i="0" u="none" strike="noStrike" kern="1200" cap="none" spc="-1" normalizeH="0" baseline="0" noProof="0">
                <a:ln>
                  <a:noFill/>
                </a:ln>
                <a:solidFill>
                  <a:srgbClr val="33546E"/>
                </a:solidFill>
                <a:effectLst/>
                <a:uLnTx/>
                <a:uFillTx/>
                <a:latin typeface="Arial"/>
                <a:ea typeface="Arial"/>
              </a:rPr>
              <a:t>Effetto dei farmaci sul peso</a:t>
            </a:r>
            <a:endParaRPr kumimoji="0" lang="zxx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3" name="Google Shape;595;p67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334" name="Google Shape;596;p67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335" name="Google Shape;597;p67"/>
          <p:cNvSpPr/>
          <p:nvPr/>
        </p:nvSpPr>
        <p:spPr>
          <a:xfrm>
            <a:off x="644040" y="1880018"/>
            <a:ext cx="11131560" cy="278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marL="285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Questi risultati preliminari suggeriscono che la terapia antidepressiva in generale potrebbe </a:t>
            </a:r>
            <a:r>
              <a:rPr lang="it-IT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non influenzare </a:t>
            </a: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la perdita di peso a 1 anno dopo l'intervento chirurgico</a:t>
            </a:r>
            <a:endParaRPr lang="zxx" sz="21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1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    </a:t>
            </a:r>
            <a:endParaRPr lang="zxx" sz="2100" b="0" strike="noStrike" spc="-1" dirty="0">
              <a:latin typeface="Arial"/>
            </a:endParaRPr>
          </a:p>
          <a:p>
            <a:pPr marL="285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 dati prospettici mostrano anche che i pazienti che assumono uno o più farmaci psichiatrici dopo l'intervento chirurgico non </a:t>
            </a:r>
            <a:r>
              <a:rPr lang="it-IT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hanno avuto risultati significativamente diversi </a:t>
            </a: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nella perdita di peso rispetto ai pazienti che non assumono farmaci psichiatrici</a:t>
            </a:r>
            <a:endParaRPr lang="zxx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zxx" sz="21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100" b="0" strike="noStrike" spc="-1" dirty="0">
              <a:latin typeface="Arial"/>
            </a:endParaRPr>
          </a:p>
          <a:p>
            <a:pPr marL="285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Questi risultati sono ulteriormente supportati da uno studio che </a:t>
            </a:r>
            <a:r>
              <a:rPr lang="it-IT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non ha riscontrato differenze significative</a:t>
            </a: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nella perdita di peso ad 1 anno tra pazienti senza malattie psichiatriche, con malattie psichiatriche complesse e altre malattie psichiatriche</a:t>
            </a:r>
            <a:endParaRPr lang="zxx" sz="2100" b="0" strike="noStrike" spc="-1" dirty="0">
              <a:latin typeface="Arial"/>
            </a:endParaRPr>
          </a:p>
        </p:txBody>
      </p:sp>
      <p:pic>
        <p:nvPicPr>
          <p:cNvPr id="336" name="Google Shape;263;p 31"/>
          <p:cNvPicPr/>
          <p:nvPr/>
        </p:nvPicPr>
        <p:blipFill>
          <a:blip r:embed="rId3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3CCFA2A-2A3F-CA7D-2249-B6EBCFBDBC6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F674997-2F81-17C3-9EBF-6377D8481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0" y="6551948"/>
            <a:ext cx="12192000" cy="30605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/>
          </p:nvPr>
        </p:nvSpPr>
        <p:spPr>
          <a:xfrm>
            <a:off x="-167400" y="1639080"/>
            <a:ext cx="11943000" cy="44517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</p:txBody>
      </p:sp>
      <p:sp>
        <p:nvSpPr>
          <p:cNvPr id="338" name="Google Shape;605;p68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it-IT" sz="2400" b="1" i="0" u="none" strike="noStrike" kern="1200" cap="none" spc="-1" normalizeH="0" baseline="0" noProof="0">
                <a:ln>
                  <a:noFill/>
                </a:ln>
                <a:solidFill>
                  <a:srgbClr val="33546E"/>
                </a:solidFill>
                <a:effectLst/>
                <a:uLnTx/>
                <a:uFillTx/>
                <a:latin typeface="Arial"/>
                <a:ea typeface="Arial"/>
              </a:rPr>
              <a:t>Effetto dei farmaci sul peso</a:t>
            </a:r>
            <a:endParaRPr kumimoji="0" lang="zxx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9" name="Google Shape;606;p68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340" name="Google Shape;607;p68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341" name="Google Shape;608;p68"/>
          <p:cNvSpPr/>
          <p:nvPr/>
        </p:nvSpPr>
        <p:spPr>
          <a:xfrm>
            <a:off x="644040" y="1801080"/>
            <a:ext cx="11131560" cy="428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marL="343080" indent="-368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 farmaci antipsicotici di seconda generazione, che presentano un rischio variabile di disturbi metabolici e aumento di peso, possono essere prescritti dopo la chirurgia bariatrica</a:t>
            </a:r>
            <a:endParaRPr lang="zxx" sz="2200" b="0" strike="noStrike" spc="-1" dirty="0">
              <a:latin typeface="Arial"/>
            </a:endParaRPr>
          </a:p>
          <a:p>
            <a:pPr marL="34308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2200" b="0" strike="noStrike" spc="-1" dirty="0">
              <a:latin typeface="Arial"/>
            </a:endParaRPr>
          </a:p>
          <a:p>
            <a:pPr marL="343080" indent="-3682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it-IT" sz="2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343080" indent="-3682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Quando si considerano questi farmaci, è necessario prestare particolare attenzione alle indicazioni per il loro uso, al profilo metabolico, alla disponibilità di formulazioni alternative in caso di scarsa tolleranza orale o sospetto malassorbimento.</a:t>
            </a:r>
            <a:endParaRPr lang="zxx" sz="2200" b="0" strike="noStrike" spc="-1" dirty="0">
              <a:latin typeface="Arial"/>
            </a:endParaRPr>
          </a:p>
          <a:p>
            <a:pPr marL="34308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2200" b="0" strike="noStrike" spc="-1" dirty="0">
              <a:latin typeface="Arial"/>
            </a:endParaRPr>
          </a:p>
          <a:p>
            <a:pPr marL="343080" indent="-228600">
              <a:lnSpc>
                <a:spcPct val="100000"/>
              </a:lnSpc>
              <a:buNone/>
              <a:tabLst>
                <a:tab pos="0" algn="l"/>
              </a:tabLst>
            </a:pPr>
            <a:endParaRPr lang="zxx" sz="22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200" spc="-1" dirty="0">
                <a:solidFill>
                  <a:srgbClr val="000000"/>
                </a:solidFill>
                <a:latin typeface="Calibri"/>
                <a:ea typeface="Calibri"/>
              </a:rPr>
              <a:t>In un</a:t>
            </a:r>
            <a:r>
              <a:rPr lang="it-IT" sz="2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case-report si è utilizzato con successo un farmaco </a:t>
            </a:r>
            <a:r>
              <a:rPr lang="it-IT" sz="2200" spc="-1" dirty="0">
                <a:solidFill>
                  <a:srgbClr val="000000"/>
                </a:solidFill>
                <a:latin typeface="Calibri"/>
                <a:ea typeface="Calibri"/>
              </a:rPr>
              <a:t>long-</a:t>
            </a:r>
            <a:r>
              <a:rPr lang="it-IT" sz="2200" spc="-1" dirty="0" err="1">
                <a:solidFill>
                  <a:srgbClr val="000000"/>
                </a:solidFill>
                <a:latin typeface="Calibri"/>
                <a:ea typeface="Calibri"/>
              </a:rPr>
              <a:t>acting</a:t>
            </a:r>
            <a:r>
              <a:rPr lang="it-IT" sz="2200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dopo la chirurgia bariatrica che quindi potrebbe rappresentare una valida opzione in alcuni pazienti.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it-IT" sz="2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it-IT" sz="2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it-IT" sz="2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it-IT" sz="2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pic>
        <p:nvPicPr>
          <p:cNvPr id="342" name="Google Shape;263;p 32"/>
          <p:cNvPicPr/>
          <p:nvPr/>
        </p:nvPicPr>
        <p:blipFill>
          <a:blip r:embed="rId3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0BC75AD-1A7C-B4E9-32FE-8E84AFFDC23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CF72E7B-81B1-F340-4535-A4E634D07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0" y="6551948"/>
            <a:ext cx="12192000" cy="30605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7232400" y="799200"/>
            <a:ext cx="4525560" cy="3226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6000" b="1" strike="noStrike" spc="-1">
                <a:solidFill>
                  <a:srgbClr val="1E5082"/>
                </a:solidFill>
                <a:latin typeface="Calibri"/>
                <a:ea typeface="Calibri"/>
              </a:rPr>
              <a:t>Grazie</a:t>
            </a:r>
            <a:endParaRPr lang="zxx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/>
          </p:nvPr>
        </p:nvSpPr>
        <p:spPr>
          <a:xfrm>
            <a:off x="415440" y="2345400"/>
            <a:ext cx="11360160" cy="45543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</p:txBody>
      </p:sp>
      <p:sp>
        <p:nvSpPr>
          <p:cNvPr id="148" name="Google Shape;259;p37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49" name="Google Shape;260;p37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50" name="Google Shape;261;p37"/>
          <p:cNvSpPr/>
          <p:nvPr/>
        </p:nvSpPr>
        <p:spPr>
          <a:xfrm>
            <a:off x="645480" y="1761480"/>
            <a:ext cx="10411560" cy="333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700" b="0" strike="noStrike" spc="-1" dirty="0">
              <a:latin typeface="Arial"/>
            </a:endParaRPr>
          </a:p>
          <a:p>
            <a:pPr marL="28584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7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Le procedure bariatriche comportano </a:t>
            </a:r>
            <a:r>
              <a:rPr lang="it-IT" sz="27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cambiamenti</a:t>
            </a:r>
            <a:r>
              <a:rPr lang="it-IT" sz="27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anatomici e fisiologici e </a:t>
            </a:r>
            <a:r>
              <a:rPr lang="it-IT" sz="2700" spc="-1" dirty="0">
                <a:solidFill>
                  <a:srgbClr val="000000"/>
                </a:solidFill>
                <a:latin typeface="Calibri"/>
                <a:ea typeface="Calibri"/>
              </a:rPr>
              <a:t>modificano</a:t>
            </a:r>
            <a:r>
              <a:rPr lang="it-IT" sz="27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la biodisponibilità dei farmaci</a:t>
            </a:r>
            <a:endParaRPr lang="zxx" sz="27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700" b="0" strike="noStrike" spc="-1" dirty="0">
              <a:latin typeface="Arial"/>
            </a:endParaRPr>
          </a:p>
          <a:p>
            <a:pPr marL="28584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7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Le alterazioni farmacocinetiche possono potenzialmente </a:t>
            </a:r>
            <a:r>
              <a:rPr lang="it-IT" sz="2700" spc="-1" dirty="0">
                <a:solidFill>
                  <a:srgbClr val="000000"/>
                </a:solidFill>
                <a:latin typeface="Calibri"/>
                <a:ea typeface="Calibri"/>
              </a:rPr>
              <a:t>alterare </a:t>
            </a:r>
            <a:r>
              <a:rPr lang="it-IT" sz="2700" b="1" spc="-1" dirty="0">
                <a:solidFill>
                  <a:srgbClr val="000000"/>
                </a:solidFill>
                <a:latin typeface="Calibri"/>
                <a:ea typeface="Calibri"/>
              </a:rPr>
              <a:t>l’efficacia terapeutica </a:t>
            </a:r>
            <a:r>
              <a:rPr lang="it-IT" sz="2700" spc="-1" dirty="0">
                <a:solidFill>
                  <a:srgbClr val="000000"/>
                </a:solidFill>
                <a:latin typeface="Calibri"/>
                <a:ea typeface="Calibri"/>
              </a:rPr>
              <a:t>e/o aumentare il rischio di </a:t>
            </a:r>
            <a:r>
              <a:rPr lang="it-IT" sz="2700" b="1" spc="-1" dirty="0">
                <a:solidFill>
                  <a:srgbClr val="000000"/>
                </a:solidFill>
                <a:latin typeface="Calibri"/>
                <a:ea typeface="Calibri"/>
              </a:rPr>
              <a:t>effetti collaterali</a:t>
            </a:r>
            <a:r>
              <a:rPr lang="it-IT" sz="27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zxx" sz="27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7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br>
              <a:rPr sz="2900" dirty="0"/>
            </a:br>
            <a:endParaRPr lang="zxx" sz="2900" b="0" strike="noStrike" spc="-1" dirty="0">
              <a:latin typeface="Arial"/>
            </a:endParaRPr>
          </a:p>
        </p:txBody>
      </p:sp>
      <p:pic>
        <p:nvPicPr>
          <p:cNvPr id="151" name="Google Shape;263;p37"/>
          <p:cNvPicPr/>
          <p:nvPr/>
        </p:nvPicPr>
        <p:blipFill>
          <a:blip r:embed="rId3"/>
          <a:srcRect t="25981" b="29580"/>
          <a:stretch/>
        </p:blipFill>
        <p:spPr>
          <a:xfrm>
            <a:off x="9098280" y="408239"/>
            <a:ext cx="2961360" cy="496947"/>
          </a:xfrm>
          <a:prstGeom prst="rect">
            <a:avLst/>
          </a:prstGeom>
          <a:ln w="0">
            <a:noFill/>
          </a:ln>
        </p:spPr>
      </p:pic>
      <p:pic>
        <p:nvPicPr>
          <p:cNvPr id="152" name="Immagine 151"/>
          <p:cNvPicPr/>
          <p:nvPr/>
        </p:nvPicPr>
        <p:blipFill>
          <a:blip r:embed="rId4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F4A890F-C4AB-AA25-9269-B068068C3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0" y="6551948"/>
            <a:ext cx="12192000" cy="3060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/>
          </p:nvPr>
        </p:nvSpPr>
        <p:spPr>
          <a:xfrm>
            <a:off x="415440" y="2345400"/>
            <a:ext cx="11360160" cy="45543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1800" b="0" strike="noStrike" spc="-1">
              <a:latin typeface="Arial"/>
            </a:endParaRPr>
          </a:p>
        </p:txBody>
      </p:sp>
      <p:sp>
        <p:nvSpPr>
          <p:cNvPr id="154" name="Google Shape;269;p38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55" name="Google Shape;270;p38"/>
          <p:cNvSpPr/>
          <p:nvPr/>
        </p:nvSpPr>
        <p:spPr>
          <a:xfrm>
            <a:off x="889920" y="1691280"/>
            <a:ext cx="10411560" cy="333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sfide relative al trattamento farmacologico psichiatrico dopo l'intervento richiedono una migliore comprensione della</a:t>
            </a:r>
            <a:r>
              <a:rPr lang="it-IT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zxx" sz="2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1) </a:t>
            </a:r>
            <a:r>
              <a:rPr lang="it-IT" sz="2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farmacocinetica</a:t>
            </a:r>
            <a:r>
              <a:rPr lang="it-IT" sz="2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zxx" sz="2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zxx" sz="2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2) dell’impatto dei farmaci psichiatrici sulla </a:t>
            </a:r>
            <a:r>
              <a:rPr lang="it-IT" sz="2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perdita di peso</a:t>
            </a:r>
            <a:endParaRPr lang="zxx" sz="2300" b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zxx" sz="2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3) </a:t>
            </a:r>
            <a:r>
              <a:rPr lang="it-IT" sz="2300" spc="-1" dirty="0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lang="it-IT" sz="2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ei </a:t>
            </a:r>
            <a:r>
              <a:rPr lang="it-IT" sz="2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sintomi psichiatrici </a:t>
            </a:r>
            <a:r>
              <a:rPr lang="it-IT" sz="2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dopo l’intervento </a:t>
            </a:r>
            <a:endParaRPr lang="zxx" sz="2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br>
              <a:rPr sz="2500" dirty="0"/>
            </a:br>
            <a:endParaRPr lang="zxx" sz="2500" b="0" strike="noStrike" spc="-1" dirty="0">
              <a:latin typeface="Arial"/>
            </a:endParaRPr>
          </a:p>
        </p:txBody>
      </p:sp>
      <p:pic>
        <p:nvPicPr>
          <p:cNvPr id="156" name="Google Shape;263;p 2"/>
          <p:cNvPicPr/>
          <p:nvPr/>
        </p:nvPicPr>
        <p:blipFill>
          <a:blip r:embed="rId3"/>
          <a:srcRect t="25981" b="29580"/>
          <a:stretch/>
        </p:blipFill>
        <p:spPr>
          <a:xfrm>
            <a:off x="9098640" y="404917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157" name="Immagine 156"/>
          <p:cNvPicPr/>
          <p:nvPr/>
        </p:nvPicPr>
        <p:blipFill>
          <a:blip r:embed="rId4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290;p40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1" spc="-1" dirty="0">
                <a:solidFill>
                  <a:srgbClr val="33546E"/>
                </a:solidFill>
                <a:latin typeface="Arial"/>
                <a:ea typeface="Arial"/>
              </a:rPr>
              <a:t>Farmacocinetica</a:t>
            </a:r>
            <a:endParaRPr lang="zxx" sz="2400" b="0" strike="noStrike" spc="-1" dirty="0">
              <a:latin typeface="Arial"/>
            </a:endParaRPr>
          </a:p>
        </p:txBody>
      </p:sp>
      <p:sp>
        <p:nvSpPr>
          <p:cNvPr id="159" name="Google Shape;291;p40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60" name="Google Shape;292;p40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61" name="Google Shape;293;p40"/>
          <p:cNvSpPr/>
          <p:nvPr/>
        </p:nvSpPr>
        <p:spPr>
          <a:xfrm>
            <a:off x="981360" y="1999440"/>
            <a:ext cx="10411560" cy="333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br>
              <a:rPr sz="2000"/>
            </a:br>
            <a:endParaRPr lang="zxx" sz="2000" b="0" strike="noStrike" spc="-1">
              <a:latin typeface="Arial"/>
            </a:endParaRPr>
          </a:p>
        </p:txBody>
      </p:sp>
      <p:pic>
        <p:nvPicPr>
          <p:cNvPr id="162" name="Immagine 161"/>
          <p:cNvPicPr/>
          <p:nvPr/>
        </p:nvPicPr>
        <p:blipFill>
          <a:blip r:embed="rId3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163" name="Google Shape;263;p 4"/>
          <p:cNvPicPr/>
          <p:nvPr/>
        </p:nvPicPr>
        <p:blipFill>
          <a:blip r:embed="rId4"/>
          <a:srcRect t="25981" b="29580"/>
          <a:stretch/>
        </p:blipFill>
        <p:spPr>
          <a:xfrm>
            <a:off x="909900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164" name="Google Shape;281;p 1"/>
          <p:cNvPicPr/>
          <p:nvPr/>
        </p:nvPicPr>
        <p:blipFill>
          <a:blip r:embed="rId5"/>
          <a:stretch/>
        </p:blipFill>
        <p:spPr>
          <a:xfrm>
            <a:off x="1523160" y="1271880"/>
            <a:ext cx="9145800" cy="3202920"/>
          </a:xfrm>
          <a:prstGeom prst="rect">
            <a:avLst/>
          </a:prstGeom>
          <a:ln w="0">
            <a:noFill/>
          </a:ln>
        </p:spPr>
      </p:pic>
      <p:pic>
        <p:nvPicPr>
          <p:cNvPr id="165" name="Google Shape;282;p 1"/>
          <p:cNvPicPr/>
          <p:nvPr/>
        </p:nvPicPr>
        <p:blipFill>
          <a:blip r:embed="rId6"/>
          <a:stretch/>
        </p:blipFill>
        <p:spPr>
          <a:xfrm>
            <a:off x="1184040" y="4620960"/>
            <a:ext cx="10209240" cy="1714320"/>
          </a:xfrm>
          <a:prstGeom prst="rect">
            <a:avLst/>
          </a:prstGeom>
          <a:ln w="0">
            <a:noFill/>
          </a:ln>
        </p:spPr>
      </p:pic>
      <p:sp>
        <p:nvSpPr>
          <p:cNvPr id="166" name="Connettore diritto 165"/>
          <p:cNvSpPr/>
          <p:nvPr/>
        </p:nvSpPr>
        <p:spPr>
          <a:xfrm>
            <a:off x="10188000" y="4968000"/>
            <a:ext cx="1080000" cy="0"/>
          </a:xfrm>
          <a:prstGeom prst="line">
            <a:avLst/>
          </a:prstGeom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67" name="Connettore diritto 166"/>
          <p:cNvSpPr/>
          <p:nvPr/>
        </p:nvSpPr>
        <p:spPr>
          <a:xfrm>
            <a:off x="1224000" y="5400000"/>
            <a:ext cx="1656000" cy="0"/>
          </a:xfrm>
          <a:prstGeom prst="line">
            <a:avLst/>
          </a:prstGeom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68" name="Connettore diritto 167"/>
          <p:cNvSpPr/>
          <p:nvPr/>
        </p:nvSpPr>
        <p:spPr>
          <a:xfrm>
            <a:off x="4320000" y="5400000"/>
            <a:ext cx="3420000" cy="0"/>
          </a:xfrm>
          <a:prstGeom prst="line">
            <a:avLst/>
          </a:prstGeom>
          <a:ln w="36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/>
          </p:nvPr>
        </p:nvSpPr>
        <p:spPr>
          <a:xfrm>
            <a:off x="320400" y="1639080"/>
            <a:ext cx="11455560" cy="43563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23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2300" b="0" strike="noStrike" spc="-1">
              <a:latin typeface="Arial"/>
            </a:endParaRPr>
          </a:p>
        </p:txBody>
      </p:sp>
      <p:sp>
        <p:nvSpPr>
          <p:cNvPr id="170" name="Google Shape;290;p 1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1" spc="-1" dirty="0">
                <a:solidFill>
                  <a:srgbClr val="33546E"/>
                </a:solidFill>
                <a:latin typeface="Arial"/>
              </a:rPr>
              <a:t>Farmacocinetica</a:t>
            </a:r>
            <a:endParaRPr lang="zxx" sz="2400" b="0" strike="noStrike" spc="-1" dirty="0">
              <a:latin typeface="Arial"/>
            </a:endParaRPr>
          </a:p>
        </p:txBody>
      </p:sp>
      <p:sp>
        <p:nvSpPr>
          <p:cNvPr id="171" name="Google Shape;291;p 1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72" name="Google Shape;292;p 1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73" name="Google Shape;293;p 1"/>
          <p:cNvSpPr/>
          <p:nvPr/>
        </p:nvSpPr>
        <p:spPr>
          <a:xfrm>
            <a:off x="981360" y="1999440"/>
            <a:ext cx="10411560" cy="333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br>
              <a:rPr sz="2000"/>
            </a:br>
            <a:endParaRPr lang="zxx" sz="2000" b="0" strike="noStrike" spc="-1">
              <a:latin typeface="Arial"/>
            </a:endParaRPr>
          </a:p>
        </p:txBody>
      </p:sp>
      <p:sp>
        <p:nvSpPr>
          <p:cNvPr id="174" name="Google Shape;294;p 1"/>
          <p:cNvSpPr/>
          <p:nvPr/>
        </p:nvSpPr>
        <p:spPr>
          <a:xfrm>
            <a:off x="320400" y="2110320"/>
            <a:ext cx="11871000" cy="3508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Questi cambiamenti delle proprietà farmacocinetiche e farmacodinamiche sono legati alle alterazioni anatomiche causate dagli interventi di chirurgia bariatrica, tipicamente classificati in: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zxx" sz="2400" b="0" strike="noStrike" spc="-1" dirty="0">
              <a:latin typeface="Arial"/>
            </a:endParaRPr>
          </a:p>
          <a:p>
            <a:pPr marL="285840" indent="-324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Restrittivi</a:t>
            </a:r>
            <a:endParaRPr lang="zxx" sz="24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400" b="0" strike="noStrike" spc="-1" dirty="0">
              <a:latin typeface="Arial"/>
            </a:endParaRPr>
          </a:p>
          <a:p>
            <a:pPr marL="285840" indent="-324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Malassorbitivi </a:t>
            </a:r>
            <a:endParaRPr lang="zxx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zxx" sz="2400" b="0" strike="noStrike" spc="-1" dirty="0">
              <a:latin typeface="Arial"/>
            </a:endParaRPr>
          </a:p>
          <a:p>
            <a:pPr marL="285840" indent="-324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400" b="1" spc="-1" dirty="0">
                <a:solidFill>
                  <a:srgbClr val="000000"/>
                </a:solidFill>
                <a:latin typeface="Calibri"/>
                <a:ea typeface="Calibri"/>
              </a:rPr>
              <a:t>R</a:t>
            </a:r>
            <a:r>
              <a:rPr lang="it-IT" sz="2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estrittivi e Malassorbitivi</a:t>
            </a:r>
            <a:endParaRPr lang="zxx" sz="2400" b="0" strike="noStrike" spc="-1" dirty="0">
              <a:latin typeface="Arial"/>
            </a:endParaRPr>
          </a:p>
        </p:txBody>
      </p:sp>
      <p:pic>
        <p:nvPicPr>
          <p:cNvPr id="175" name="Immagine 174"/>
          <p:cNvPicPr/>
          <p:nvPr/>
        </p:nvPicPr>
        <p:blipFill>
          <a:blip r:embed="rId3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176" name="Google Shape;263;p 11"/>
          <p:cNvPicPr/>
          <p:nvPr/>
        </p:nvPicPr>
        <p:blipFill>
          <a:blip r:embed="rId4"/>
          <a:srcRect t="25981" b="29580"/>
          <a:stretch/>
        </p:blipFill>
        <p:spPr>
          <a:xfrm>
            <a:off x="909900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75FBA7E-B551-BDEC-BB92-96A6AD0CA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135" y="6531840"/>
            <a:ext cx="4548010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/>
          </p:nvPr>
        </p:nvSpPr>
        <p:spPr>
          <a:xfrm>
            <a:off x="-167400" y="1639080"/>
            <a:ext cx="11943000" cy="44517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1800" b="0" strike="noStrike" spc="-1" dirty="0">
              <a:latin typeface="Arial"/>
            </a:endParaRPr>
          </a:p>
        </p:txBody>
      </p:sp>
      <p:sp>
        <p:nvSpPr>
          <p:cNvPr id="178" name="Google Shape;302;p41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33546E"/>
                </a:solidFill>
                <a:latin typeface="Arial"/>
              </a:rPr>
              <a:t>Farmacocinetica</a:t>
            </a:r>
            <a:endParaRPr lang="zxx" sz="2400" b="0" strike="noStrike" spc="-1" dirty="0">
              <a:latin typeface="Arial"/>
            </a:endParaRPr>
          </a:p>
        </p:txBody>
      </p:sp>
      <p:sp>
        <p:nvSpPr>
          <p:cNvPr id="179" name="Google Shape;303;p41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80" name="Google Shape;304;p41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81" name="Google Shape;305;p41"/>
          <p:cNvSpPr/>
          <p:nvPr/>
        </p:nvSpPr>
        <p:spPr>
          <a:xfrm>
            <a:off x="226440" y="1720800"/>
            <a:ext cx="11964960" cy="43858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Perché quest</a:t>
            </a:r>
            <a:r>
              <a:rPr lang="it-IT" sz="2100" b="1" spc="-1" dirty="0">
                <a:solidFill>
                  <a:srgbClr val="000000"/>
                </a:solidFill>
                <a:latin typeface="Calibri"/>
                <a:ea typeface="Calibri"/>
              </a:rPr>
              <a:t>i cambiamenti avvengono?</a:t>
            </a:r>
            <a:endParaRPr lang="zxx" sz="21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100" b="0" strike="noStrike" spc="-1" dirty="0">
              <a:latin typeface="Arial"/>
            </a:endParaRPr>
          </a:p>
          <a:p>
            <a:pPr marL="285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Resezione gastrica aumenta il </a:t>
            </a:r>
            <a:r>
              <a:rPr lang="it-IT" sz="2100" b="1" spc="-1" dirty="0">
                <a:solidFill>
                  <a:srgbClr val="000000"/>
                </a:solidFill>
                <a:latin typeface="Calibri"/>
                <a:ea typeface="Calibri"/>
              </a:rPr>
              <a:t>Ph gastrico</a:t>
            </a:r>
          </a:p>
          <a:p>
            <a:pPr marL="285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zxx" sz="2100" b="0" strike="noStrike" spc="-1" dirty="0">
              <a:latin typeface="Arial"/>
            </a:endParaRPr>
          </a:p>
          <a:p>
            <a:pPr marL="285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100" strike="noStrike" spc="-1" dirty="0">
                <a:solidFill>
                  <a:srgbClr val="000000"/>
                </a:solidFill>
                <a:latin typeface="Calibri"/>
                <a:ea typeface="Calibri"/>
              </a:rPr>
              <a:t>resezione o bypass</a:t>
            </a:r>
            <a:r>
              <a:rPr lang="it-IT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100" strike="noStrike" spc="-1" dirty="0">
                <a:solidFill>
                  <a:srgbClr val="000000"/>
                </a:solidFill>
                <a:latin typeface="Calibri"/>
                <a:ea typeface="Calibri"/>
              </a:rPr>
              <a:t>delle</a:t>
            </a:r>
            <a:r>
              <a:rPr lang="it-IT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aree deputate all’assorbimento </a:t>
            </a:r>
            <a:endParaRPr lang="zxx" sz="21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100" b="0" strike="noStrike" spc="-1" dirty="0">
              <a:latin typeface="Arial"/>
            </a:endParaRPr>
          </a:p>
          <a:p>
            <a:pPr marL="285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Riduzione dei </a:t>
            </a:r>
            <a:r>
              <a:rPr lang="it-IT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trasportatori </a:t>
            </a:r>
          </a:p>
          <a:p>
            <a:pPr marL="285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zxx" sz="2100" b="1" strike="noStrike" spc="-1" dirty="0">
              <a:latin typeface="Arial"/>
            </a:endParaRPr>
          </a:p>
          <a:p>
            <a:pPr marL="285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Insufficiente </a:t>
            </a:r>
            <a:r>
              <a:rPr lang="it-IT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tempo di transito </a:t>
            </a:r>
          </a:p>
          <a:p>
            <a:pPr marL="285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zxx" sz="2100" b="0" strike="noStrike" spc="-1" dirty="0">
              <a:latin typeface="Arial"/>
            </a:endParaRPr>
          </a:p>
          <a:p>
            <a:pPr marL="285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alterata secrezione degli </a:t>
            </a:r>
            <a:r>
              <a:rPr lang="it-IT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acidi biliari</a:t>
            </a:r>
            <a:endParaRPr lang="zxx" sz="2100" b="1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100" b="0" strike="noStrike" spc="-1" dirty="0">
              <a:latin typeface="Arial"/>
            </a:endParaRPr>
          </a:p>
          <a:p>
            <a:pPr marL="285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limitata assunzione di </a:t>
            </a:r>
            <a:r>
              <a:rPr lang="it-IT" sz="21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liquidi</a:t>
            </a:r>
            <a:r>
              <a:rPr lang="it-IT" sz="2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nel post-operatorio</a:t>
            </a:r>
            <a:endParaRPr lang="zxx" sz="2100" b="0" strike="noStrike" spc="-1" dirty="0">
              <a:latin typeface="Arial"/>
            </a:endParaRPr>
          </a:p>
        </p:txBody>
      </p:sp>
      <p:pic>
        <p:nvPicPr>
          <p:cNvPr id="182" name="Google Shape;263;p 5"/>
          <p:cNvPicPr/>
          <p:nvPr/>
        </p:nvPicPr>
        <p:blipFill>
          <a:blip r:embed="rId3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183" name="Immagine 182"/>
          <p:cNvPicPr/>
          <p:nvPr/>
        </p:nvPicPr>
        <p:blipFill>
          <a:blip r:embed="rId4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702B2D2-6CF1-569C-DBEB-6177BC094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135" y="6531840"/>
            <a:ext cx="4548010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/>
          </p:nvPr>
        </p:nvSpPr>
        <p:spPr>
          <a:xfrm>
            <a:off x="-261000" y="1629000"/>
            <a:ext cx="11943000" cy="445176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endParaRPr lang="zxx" sz="23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pos="0" algn="l"/>
              </a:tabLst>
            </a:pPr>
            <a:endParaRPr lang="zxx" sz="2300" b="0" strike="noStrike" spc="-1">
              <a:latin typeface="Arial"/>
            </a:endParaRPr>
          </a:p>
        </p:txBody>
      </p:sp>
      <p:sp>
        <p:nvSpPr>
          <p:cNvPr id="185" name="Google Shape;313;p42"/>
          <p:cNvSpPr/>
          <p:nvPr/>
        </p:nvSpPr>
        <p:spPr>
          <a:xfrm>
            <a:off x="0" y="0"/>
            <a:ext cx="12191400" cy="115992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400" b="1" strike="noStrike" spc="-1" dirty="0">
                <a:solidFill>
                  <a:srgbClr val="33546E"/>
                </a:solidFill>
                <a:latin typeface="Arial"/>
              </a:rPr>
              <a:t>Farmacocinetica</a:t>
            </a:r>
            <a:endParaRPr lang="zxx" sz="2400" b="0" strike="noStrike" spc="-1" dirty="0">
              <a:latin typeface="Arial"/>
            </a:endParaRPr>
          </a:p>
        </p:txBody>
      </p:sp>
      <p:sp>
        <p:nvSpPr>
          <p:cNvPr id="186" name="Google Shape;314;p42"/>
          <p:cNvSpPr/>
          <p:nvPr/>
        </p:nvSpPr>
        <p:spPr>
          <a:xfrm>
            <a:off x="0" y="1111320"/>
            <a:ext cx="12191400" cy="67320"/>
          </a:xfrm>
          <a:prstGeom prst="rect">
            <a:avLst/>
          </a:prstGeom>
          <a:solidFill>
            <a:srgbClr val="33546E"/>
          </a:solidFill>
          <a:ln w="9525">
            <a:solidFill>
              <a:srgbClr val="33546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87" name="Google Shape;315;p42"/>
          <p:cNvSpPr/>
          <p:nvPr/>
        </p:nvSpPr>
        <p:spPr>
          <a:xfrm>
            <a:off x="0" y="6449040"/>
            <a:ext cx="12191400" cy="82800"/>
          </a:xfrm>
          <a:prstGeom prst="rect">
            <a:avLst/>
          </a:prstGeom>
          <a:solidFill>
            <a:srgbClr val="ECC855"/>
          </a:solidFill>
          <a:ln w="9525">
            <a:solidFill>
              <a:srgbClr val="ECC8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88" name="Google Shape;316;p42"/>
          <p:cNvSpPr/>
          <p:nvPr/>
        </p:nvSpPr>
        <p:spPr>
          <a:xfrm>
            <a:off x="298440" y="2116080"/>
            <a:ext cx="11598120" cy="2985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Questi cambiamenti potrebbero essere temporanei: </a:t>
            </a:r>
            <a:endParaRPr lang="zxx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zxx" sz="26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600" b="0" strike="noStrike" spc="-1" dirty="0">
              <a:latin typeface="Arial"/>
            </a:endParaRPr>
          </a:p>
          <a:p>
            <a:pPr marL="285840" indent="-3366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600" strike="noStrike" spc="-1" dirty="0">
                <a:solidFill>
                  <a:srgbClr val="000000"/>
                </a:solidFill>
                <a:latin typeface="Calibri"/>
                <a:ea typeface="Calibri"/>
              </a:rPr>
              <a:t>Miglioramento della </a:t>
            </a:r>
            <a:r>
              <a:rPr lang="it-IT" sz="2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funzionalità epatica</a:t>
            </a:r>
            <a:endParaRPr lang="zxx" sz="26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600" b="0" strike="noStrike" spc="-1" dirty="0">
              <a:latin typeface="Arial"/>
            </a:endParaRPr>
          </a:p>
          <a:p>
            <a:pPr marL="285840" indent="-171360">
              <a:lnSpc>
                <a:spcPct val="100000"/>
              </a:lnSpc>
              <a:buNone/>
              <a:tabLst>
                <a:tab pos="0" algn="l"/>
              </a:tabLst>
            </a:pPr>
            <a:endParaRPr lang="zxx" sz="2600" b="0" strike="noStrike" spc="-1" dirty="0">
              <a:latin typeface="Arial"/>
            </a:endParaRPr>
          </a:p>
          <a:p>
            <a:pPr marL="285840" indent="-3366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Ipertrofia </a:t>
            </a:r>
            <a:r>
              <a:rPr lang="it-IT" sz="2600" strike="noStrike" spc="-1" dirty="0">
                <a:solidFill>
                  <a:srgbClr val="000000"/>
                </a:solidFill>
                <a:latin typeface="Calibri"/>
                <a:ea typeface="Calibri"/>
              </a:rPr>
              <a:t>della mucosa</a:t>
            </a:r>
            <a:endParaRPr lang="zxx" sz="2600" strike="noStrike" spc="-1" dirty="0">
              <a:latin typeface="Arial"/>
            </a:endParaRPr>
          </a:p>
        </p:txBody>
      </p:sp>
      <p:pic>
        <p:nvPicPr>
          <p:cNvPr id="189" name="Google Shape;263;p 6"/>
          <p:cNvPicPr/>
          <p:nvPr/>
        </p:nvPicPr>
        <p:blipFill>
          <a:blip r:embed="rId3"/>
          <a:srcRect t="25981" b="29580"/>
          <a:stretch/>
        </p:blipFill>
        <p:spPr>
          <a:xfrm>
            <a:off x="9099360" y="360000"/>
            <a:ext cx="2961360" cy="504360"/>
          </a:xfrm>
          <a:prstGeom prst="rect">
            <a:avLst/>
          </a:prstGeom>
          <a:ln w="0">
            <a:noFill/>
          </a:ln>
        </p:spPr>
      </p:pic>
      <p:pic>
        <p:nvPicPr>
          <p:cNvPr id="190" name="Immagine 189"/>
          <p:cNvPicPr/>
          <p:nvPr/>
        </p:nvPicPr>
        <p:blipFill>
          <a:blip r:embed="rId4"/>
          <a:stretch/>
        </p:blipFill>
        <p:spPr>
          <a:xfrm>
            <a:off x="0" y="14040"/>
            <a:ext cx="1096920" cy="1096920"/>
          </a:xfrm>
          <a:prstGeom prst="rect">
            <a:avLst/>
          </a:prstGeom>
          <a:ln w="0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DA52EF0-40FB-0984-3CBC-C0F79E88E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135" y="6531840"/>
            <a:ext cx="4548010" cy="3231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4333</Words>
  <Application>Microsoft Office PowerPoint</Application>
  <PresentationFormat>Widescreen</PresentationFormat>
  <Paragraphs>375</Paragraphs>
  <Slides>32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32</vt:i4>
      </vt:variant>
    </vt:vector>
  </HeadingPairs>
  <TitlesOfParts>
    <vt:vector size="35" baseType="lpstr">
      <vt:lpstr>Office Theme</vt:lpstr>
      <vt:lpstr>Office Theme</vt:lpstr>
      <vt:lpstr>Office Theme</vt:lpstr>
      <vt:lpstr>PATOLOGIA PSICHIATRICA E CHIRURGIA BARIATRICA: IL PROBLEMA DELLA TERAPIA FARMACOLOGICA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PATOLOGIA PSICHIATRICA E CHIRURGIA BARIATRICA: IL PROBLEMA DELLA TERAPIA FARMACOLOGICA</dc:title>
  <dc:subject/>
  <dc:creator>Gabriele Pezzullo</dc:creator>
  <dc:description/>
  <cp:lastModifiedBy>paola landi</cp:lastModifiedBy>
  <cp:revision>19</cp:revision>
  <dcterms:modified xsi:type="dcterms:W3CDTF">2024-04-22T10:13:49Z</dcterms:modified>
  <dc:language>it-IT</dc:language>
</cp:coreProperties>
</file>